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7102475" cy="9388475"/>
  <p:embeddedFontLst>
    <p:embeddedFont>
      <p:font typeface="Calibri" panose="020F0502020204030204" pitchFamily="34" charset="0"/>
      <p:regular r:id="rId19"/>
      <p:bold r:id="rId20"/>
      <p:italic r:id="rId21"/>
      <p:boldItalic r:id="rId22"/>
    </p:embeddedFont>
    <p:embeddedFont>
      <p:font typeface="Gill Sans" panose="020B0604020202020204" charset="0"/>
      <p:regular r:id="rId23"/>
      <p:bold r:id="rId24"/>
    </p:embeddedFont>
    <p:embeddedFont>
      <p:font typeface="Times" panose="02020603050405020304"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9vUedHJWzigVD69JrvkzlIaW2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925E6-A18A-4C2A-909D-2715EBD9C605}" v="3" dt="2021-10-06T13:43:06.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32" y="-4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a Sahr" userId="f28dfd22-73e5-4f66-9314-6cfea7d9cc17" providerId="ADAL" clId="{018925E6-A18A-4C2A-909D-2715EBD9C605}"/>
    <pc:docChg chg="modSld modMainMaster">
      <pc:chgData name="Thea Sahr" userId="f28dfd22-73e5-4f66-9314-6cfea7d9cc17" providerId="ADAL" clId="{018925E6-A18A-4C2A-909D-2715EBD9C605}" dt="2021-10-06T13:43:57.324" v="25" actId="1076"/>
      <pc:docMkLst>
        <pc:docMk/>
      </pc:docMkLst>
      <pc:sldChg chg="modSp mod">
        <pc:chgData name="Thea Sahr" userId="f28dfd22-73e5-4f66-9314-6cfea7d9cc17" providerId="ADAL" clId="{018925E6-A18A-4C2A-909D-2715EBD9C605}" dt="2021-10-06T13:42:13.434" v="5" actId="1076"/>
        <pc:sldMkLst>
          <pc:docMk/>
          <pc:sldMk cId="0" sldId="256"/>
        </pc:sldMkLst>
        <pc:spChg chg="mod">
          <ac:chgData name="Thea Sahr" userId="f28dfd22-73e5-4f66-9314-6cfea7d9cc17" providerId="ADAL" clId="{018925E6-A18A-4C2A-909D-2715EBD9C605}" dt="2021-10-06T13:42:13.434" v="5" actId="1076"/>
          <ac:spMkLst>
            <pc:docMk/>
            <pc:sldMk cId="0" sldId="256"/>
            <ac:spMk id="86" creationId="{00000000-0000-0000-0000-000000000000}"/>
          </ac:spMkLst>
        </pc:spChg>
      </pc:sldChg>
      <pc:sldChg chg="addSp modSp mod">
        <pc:chgData name="Thea Sahr" userId="f28dfd22-73e5-4f66-9314-6cfea7d9cc17" providerId="ADAL" clId="{018925E6-A18A-4C2A-909D-2715EBD9C605}" dt="2021-10-06T13:43:01.784" v="15" actId="14100"/>
        <pc:sldMkLst>
          <pc:docMk/>
          <pc:sldMk cId="0" sldId="257"/>
        </pc:sldMkLst>
        <pc:spChg chg="mod">
          <ac:chgData name="Thea Sahr" userId="f28dfd22-73e5-4f66-9314-6cfea7d9cc17" providerId="ADAL" clId="{018925E6-A18A-4C2A-909D-2715EBD9C605}" dt="2021-10-06T13:42:24.777" v="7" actId="1076"/>
          <ac:spMkLst>
            <pc:docMk/>
            <pc:sldMk cId="0" sldId="257"/>
            <ac:spMk id="94" creationId="{00000000-0000-0000-0000-000000000000}"/>
          </ac:spMkLst>
        </pc:spChg>
        <pc:spChg chg="mod">
          <ac:chgData name="Thea Sahr" userId="f28dfd22-73e5-4f66-9314-6cfea7d9cc17" providerId="ADAL" clId="{018925E6-A18A-4C2A-909D-2715EBD9C605}" dt="2021-10-06T13:42:40.695" v="9" actId="1076"/>
          <ac:spMkLst>
            <pc:docMk/>
            <pc:sldMk cId="0" sldId="257"/>
            <ac:spMk id="95" creationId="{00000000-0000-0000-0000-000000000000}"/>
          </ac:spMkLst>
        </pc:spChg>
        <pc:picChg chg="add mod">
          <ac:chgData name="Thea Sahr" userId="f28dfd22-73e5-4f66-9314-6cfea7d9cc17" providerId="ADAL" clId="{018925E6-A18A-4C2A-909D-2715EBD9C605}" dt="2021-10-06T13:43:01.784" v="15" actId="14100"/>
          <ac:picMkLst>
            <pc:docMk/>
            <pc:sldMk cId="0" sldId="257"/>
            <ac:picMk id="3" creationId="{F8932B2E-3D22-47EB-8C77-ACB2BA9292E0}"/>
          </ac:picMkLst>
        </pc:picChg>
        <pc:picChg chg="mod">
          <ac:chgData name="Thea Sahr" userId="f28dfd22-73e5-4f66-9314-6cfea7d9cc17" providerId="ADAL" clId="{018925E6-A18A-4C2A-909D-2715EBD9C605}" dt="2021-10-06T13:42:43.868" v="10" actId="1076"/>
          <ac:picMkLst>
            <pc:docMk/>
            <pc:sldMk cId="0" sldId="257"/>
            <ac:picMk id="93" creationId="{00000000-0000-0000-0000-000000000000}"/>
          </ac:picMkLst>
        </pc:picChg>
      </pc:sldChg>
      <pc:sldChg chg="addSp modSp mod">
        <pc:chgData name="Thea Sahr" userId="f28dfd22-73e5-4f66-9314-6cfea7d9cc17" providerId="ADAL" clId="{018925E6-A18A-4C2A-909D-2715EBD9C605}" dt="2021-10-06T13:43:08.080" v="17" actId="1076"/>
        <pc:sldMkLst>
          <pc:docMk/>
          <pc:sldMk cId="0" sldId="258"/>
        </pc:sldMkLst>
        <pc:picChg chg="add mod">
          <ac:chgData name="Thea Sahr" userId="f28dfd22-73e5-4f66-9314-6cfea7d9cc17" providerId="ADAL" clId="{018925E6-A18A-4C2A-909D-2715EBD9C605}" dt="2021-10-06T13:43:06.341" v="16"/>
          <ac:picMkLst>
            <pc:docMk/>
            <pc:sldMk cId="0" sldId="258"/>
            <ac:picMk id="5" creationId="{F82FB67C-4523-48CF-BB3E-ED72EDF38BC3}"/>
          </ac:picMkLst>
        </pc:picChg>
        <pc:picChg chg="mod">
          <ac:chgData name="Thea Sahr" userId="f28dfd22-73e5-4f66-9314-6cfea7d9cc17" providerId="ADAL" clId="{018925E6-A18A-4C2A-909D-2715EBD9C605}" dt="2021-10-06T13:43:08.080" v="17" actId="1076"/>
          <ac:picMkLst>
            <pc:docMk/>
            <pc:sldMk cId="0" sldId="258"/>
            <ac:picMk id="101" creationId="{00000000-0000-0000-0000-000000000000}"/>
          </ac:picMkLst>
        </pc:picChg>
      </pc:sldChg>
      <pc:sldChg chg="modSp mod">
        <pc:chgData name="Thea Sahr" userId="f28dfd22-73e5-4f66-9314-6cfea7d9cc17" providerId="ADAL" clId="{018925E6-A18A-4C2A-909D-2715EBD9C605}" dt="2021-10-06T13:43:21.800" v="20" actId="1036"/>
        <pc:sldMkLst>
          <pc:docMk/>
          <pc:sldMk cId="0" sldId="261"/>
        </pc:sldMkLst>
        <pc:spChg chg="mod">
          <ac:chgData name="Thea Sahr" userId="f28dfd22-73e5-4f66-9314-6cfea7d9cc17" providerId="ADAL" clId="{018925E6-A18A-4C2A-909D-2715EBD9C605}" dt="2021-10-06T13:43:17.682" v="18" actId="1076"/>
          <ac:spMkLst>
            <pc:docMk/>
            <pc:sldMk cId="0" sldId="261"/>
            <ac:spMk id="123" creationId="{00000000-0000-0000-0000-000000000000}"/>
          </ac:spMkLst>
        </pc:spChg>
        <pc:spChg chg="mod">
          <ac:chgData name="Thea Sahr" userId="f28dfd22-73e5-4f66-9314-6cfea7d9cc17" providerId="ADAL" clId="{018925E6-A18A-4C2A-909D-2715EBD9C605}" dt="2021-10-06T13:43:21.800" v="20" actId="1036"/>
          <ac:spMkLst>
            <pc:docMk/>
            <pc:sldMk cId="0" sldId="261"/>
            <ac:spMk id="124" creationId="{00000000-0000-0000-0000-000000000000}"/>
          </ac:spMkLst>
        </pc:spChg>
      </pc:sldChg>
      <pc:sldChg chg="modSp mod">
        <pc:chgData name="Thea Sahr" userId="f28dfd22-73e5-4f66-9314-6cfea7d9cc17" providerId="ADAL" clId="{018925E6-A18A-4C2A-909D-2715EBD9C605}" dt="2021-10-06T13:43:28.570" v="21" actId="1076"/>
        <pc:sldMkLst>
          <pc:docMk/>
          <pc:sldMk cId="0" sldId="262"/>
        </pc:sldMkLst>
        <pc:picChg chg="mod">
          <ac:chgData name="Thea Sahr" userId="f28dfd22-73e5-4f66-9314-6cfea7d9cc17" providerId="ADAL" clId="{018925E6-A18A-4C2A-909D-2715EBD9C605}" dt="2021-10-06T13:43:28.570" v="21" actId="1076"/>
          <ac:picMkLst>
            <pc:docMk/>
            <pc:sldMk cId="0" sldId="262"/>
            <ac:picMk id="132" creationId="{00000000-0000-0000-0000-000000000000}"/>
          </ac:picMkLst>
        </pc:picChg>
      </pc:sldChg>
      <pc:sldChg chg="modSp mod">
        <pc:chgData name="Thea Sahr" userId="f28dfd22-73e5-4f66-9314-6cfea7d9cc17" providerId="ADAL" clId="{018925E6-A18A-4C2A-909D-2715EBD9C605}" dt="2021-10-06T13:43:37.121" v="22" actId="1076"/>
        <pc:sldMkLst>
          <pc:docMk/>
          <pc:sldMk cId="0" sldId="264"/>
        </pc:sldMkLst>
        <pc:spChg chg="mod">
          <ac:chgData name="Thea Sahr" userId="f28dfd22-73e5-4f66-9314-6cfea7d9cc17" providerId="ADAL" clId="{018925E6-A18A-4C2A-909D-2715EBD9C605}" dt="2021-10-06T13:43:37.121" v="22" actId="1076"/>
          <ac:spMkLst>
            <pc:docMk/>
            <pc:sldMk cId="0" sldId="264"/>
            <ac:spMk id="147" creationId="{00000000-0000-0000-0000-000000000000}"/>
          </ac:spMkLst>
        </pc:spChg>
      </pc:sldChg>
      <pc:sldChg chg="modSp mod">
        <pc:chgData name="Thea Sahr" userId="f28dfd22-73e5-4f66-9314-6cfea7d9cc17" providerId="ADAL" clId="{018925E6-A18A-4C2A-909D-2715EBD9C605}" dt="2021-10-06T13:43:50.563" v="24" actId="1076"/>
        <pc:sldMkLst>
          <pc:docMk/>
          <pc:sldMk cId="0" sldId="269"/>
        </pc:sldMkLst>
        <pc:spChg chg="mod">
          <ac:chgData name="Thea Sahr" userId="f28dfd22-73e5-4f66-9314-6cfea7d9cc17" providerId="ADAL" clId="{018925E6-A18A-4C2A-909D-2715EBD9C605}" dt="2021-10-06T13:43:50.563" v="24" actId="1076"/>
          <ac:spMkLst>
            <pc:docMk/>
            <pc:sldMk cId="0" sldId="269"/>
            <ac:spMk id="181" creationId="{00000000-0000-0000-0000-000000000000}"/>
          </ac:spMkLst>
        </pc:spChg>
        <pc:spChg chg="mod">
          <ac:chgData name="Thea Sahr" userId="f28dfd22-73e5-4f66-9314-6cfea7d9cc17" providerId="ADAL" clId="{018925E6-A18A-4C2A-909D-2715EBD9C605}" dt="2021-10-06T13:43:47.208" v="23" actId="1076"/>
          <ac:spMkLst>
            <pc:docMk/>
            <pc:sldMk cId="0" sldId="269"/>
            <ac:spMk id="182" creationId="{00000000-0000-0000-0000-000000000000}"/>
          </ac:spMkLst>
        </pc:spChg>
      </pc:sldChg>
      <pc:sldChg chg="modSp mod">
        <pc:chgData name="Thea Sahr" userId="f28dfd22-73e5-4f66-9314-6cfea7d9cc17" providerId="ADAL" clId="{018925E6-A18A-4C2A-909D-2715EBD9C605}" dt="2021-10-06T13:43:57.324" v="25" actId="1076"/>
        <pc:sldMkLst>
          <pc:docMk/>
          <pc:sldMk cId="0" sldId="270"/>
        </pc:sldMkLst>
        <pc:spChg chg="mod">
          <ac:chgData name="Thea Sahr" userId="f28dfd22-73e5-4f66-9314-6cfea7d9cc17" providerId="ADAL" clId="{018925E6-A18A-4C2A-909D-2715EBD9C605}" dt="2021-10-06T13:43:57.324" v="25" actId="1076"/>
          <ac:spMkLst>
            <pc:docMk/>
            <pc:sldMk cId="0" sldId="270"/>
            <ac:spMk id="189" creationId="{00000000-0000-0000-0000-000000000000}"/>
          </ac:spMkLst>
        </pc:spChg>
      </pc:sldChg>
      <pc:sldMasterChg chg="addSp modSp mod">
        <pc:chgData name="Thea Sahr" userId="f28dfd22-73e5-4f66-9314-6cfea7d9cc17" providerId="ADAL" clId="{018925E6-A18A-4C2A-909D-2715EBD9C605}" dt="2021-10-06T13:42:02.895" v="4" actId="1076"/>
        <pc:sldMasterMkLst>
          <pc:docMk/>
          <pc:sldMasterMk cId="0" sldId="2147483648"/>
        </pc:sldMasterMkLst>
        <pc:picChg chg="add mod">
          <ac:chgData name="Thea Sahr" userId="f28dfd22-73e5-4f66-9314-6cfea7d9cc17" providerId="ADAL" clId="{018925E6-A18A-4C2A-909D-2715EBD9C605}" dt="2021-10-06T13:42:02.895" v="4" actId="1076"/>
          <ac:picMkLst>
            <pc:docMk/>
            <pc:sldMasterMk cId="0" sldId="2147483648"/>
            <ac:picMk id="3" creationId="{4F8D9B41-53EC-47C3-86E7-02B1D82218EE}"/>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69424"/>
          </a:xfrm>
          <a:prstGeom prst="rect">
            <a:avLst/>
          </a:prstGeom>
          <a:noFill/>
          <a:ln>
            <a:noFill/>
          </a:ln>
        </p:spPr>
        <p:txBody>
          <a:bodyPr spcFirstLastPara="1" wrap="square" lIns="94225" tIns="47100" rIns="94225" bIns="471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69424"/>
          </a:xfrm>
          <a:prstGeom prst="rect">
            <a:avLst/>
          </a:prstGeom>
          <a:noFill/>
          <a:ln>
            <a:noFill/>
          </a:ln>
        </p:spPr>
        <p:txBody>
          <a:bodyPr spcFirstLastPara="1" wrap="square" lIns="94225" tIns="47100" rIns="94225" bIns="471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69424"/>
          </a:xfrm>
          <a:prstGeom prst="rect">
            <a:avLst/>
          </a:prstGeom>
          <a:noFill/>
          <a:ln>
            <a:noFill/>
          </a:ln>
        </p:spPr>
        <p:txBody>
          <a:bodyPr spcFirstLastPara="1" wrap="square" lIns="94225" tIns="47100" rIns="94225" bIns="471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82" name="Google Shape;82;p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 name="Google Shape;83;p1: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150" name="Google Shape;150;p1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10: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235572" lvl="0" indent="-235572" algn="l" rtl="0">
              <a:spcBef>
                <a:spcPts val="0"/>
              </a:spcBef>
              <a:spcAft>
                <a:spcPts val="0"/>
              </a:spcAft>
              <a:buNone/>
            </a:pPr>
            <a:endParaRPr/>
          </a:p>
          <a:p>
            <a:pPr marL="235572" lvl="0" indent="-235572"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157" name="Google Shape;157;p1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11: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12</a:t>
            </a:fld>
            <a:endParaRPr/>
          </a:p>
        </p:txBody>
      </p:sp>
      <p:sp>
        <p:nvSpPr>
          <p:cNvPr id="164" name="Google Shape;164;p1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p12: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13</a:t>
            </a:fld>
            <a:endParaRPr/>
          </a:p>
        </p:txBody>
      </p:sp>
      <p:sp>
        <p:nvSpPr>
          <p:cNvPr id="171" name="Google Shape;171;p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2" name="Google Shape;172;p13: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235572" lvl="0" indent="-235572" algn="l" rtl="0">
              <a:spcBef>
                <a:spcPts val="0"/>
              </a:spcBef>
              <a:spcAft>
                <a:spcPts val="0"/>
              </a:spcAft>
              <a:buNone/>
            </a:pPr>
            <a:endParaRPr>
              <a:latin typeface="Gill Sans"/>
              <a:ea typeface="Gill Sans"/>
              <a:cs typeface="Gill Sans"/>
              <a:sym typeface="Gill Sans"/>
            </a:endParaRPr>
          </a:p>
          <a:p>
            <a:pPr marL="235572" lvl="0" indent="-235572"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178" name="Google Shape;178;p1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14: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15</a:t>
            </a:fld>
            <a:endParaRPr/>
          </a:p>
        </p:txBody>
      </p:sp>
      <p:sp>
        <p:nvSpPr>
          <p:cNvPr id="185" name="Google Shape;185;p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15: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sz="2500">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16</a:t>
            </a:fld>
            <a:endParaRPr/>
          </a:p>
        </p:txBody>
      </p:sp>
      <p:sp>
        <p:nvSpPr>
          <p:cNvPr id="193" name="Google Shape;193;p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p1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235572" lvl="0" indent="-235572"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89" name="Google Shape;89;p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90" name="Google Shape;90;p2:notes"/>
          <p:cNvSpPr txBox="1">
            <a:spLocks noGrp="1"/>
          </p:cNvSpPr>
          <p:nvPr>
            <p:ph type="body" idx="1"/>
          </p:nvPr>
        </p:nvSpPr>
        <p:spPr>
          <a:xfrm>
            <a:off x="710248" y="4459526"/>
            <a:ext cx="5681980" cy="4224814"/>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4225" tIns="47100" rIns="94225" bIns="471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98" name="Google Shape;98;p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99" name="Google Shape;99;p3:notes"/>
          <p:cNvSpPr txBox="1">
            <a:spLocks noGrp="1"/>
          </p:cNvSpPr>
          <p:nvPr>
            <p:ph type="body" idx="1"/>
          </p:nvPr>
        </p:nvSpPr>
        <p:spPr>
          <a:xfrm>
            <a:off x="710248" y="4459526"/>
            <a:ext cx="5681980" cy="4224814"/>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106" name="Google Shape;106;p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p4: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solidFill>
                <a:srgbClr val="000000"/>
              </a:solidFill>
              <a:latin typeface="Gill Sans"/>
              <a:ea typeface="Gill Sans"/>
              <a:cs typeface="Gill Sans"/>
              <a:sym typeface="Gill Sans"/>
            </a:endParaRPr>
          </a:p>
          <a:p>
            <a:pPr marL="0" lvl="0" indent="0" algn="l" rtl="0">
              <a:spcBef>
                <a:spcPts val="0"/>
              </a:spcBef>
              <a:spcAft>
                <a:spcPts val="0"/>
              </a:spcAft>
              <a:buNone/>
            </a:pPr>
            <a:r>
              <a:rPr lang="en-US">
                <a:solidFill>
                  <a:srgbClr val="000000"/>
                </a:solidFill>
                <a:latin typeface="Gill Sans"/>
                <a:ea typeface="Gill Sans"/>
                <a:cs typeface="Gill Sans"/>
                <a:sym typeface="Gill Sans"/>
              </a:rPr>
              <a: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5</a:t>
            </a:fld>
            <a:endParaRPr/>
          </a:p>
        </p:txBody>
      </p:sp>
      <p:sp>
        <p:nvSpPr>
          <p:cNvPr id="113" name="Google Shape;113;p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 name="Google Shape;114;p5: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121" name="Google Shape;121;p6: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7</a:t>
            </a:fld>
            <a:endParaRPr/>
          </a:p>
        </p:txBody>
      </p:sp>
      <p:sp>
        <p:nvSpPr>
          <p:cNvPr id="127" name="Google Shape;127;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p7: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136" name="Google Shape;136;p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8: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9</a:t>
            </a:fld>
            <a:endParaRPr/>
          </a:p>
        </p:txBody>
      </p:sp>
      <p:sp>
        <p:nvSpPr>
          <p:cNvPr id="143" name="Google Shape;143;p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9: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7" descr="EDPprocess_FIN.pdf"/>
          <p:cNvPicPr preferRelativeResize="0"/>
          <p:nvPr/>
        </p:nvPicPr>
        <p:blipFill rotWithShape="1">
          <a:blip r:embed="rId13">
            <a:alphaModFix/>
          </a:blip>
          <a:srcRect/>
          <a:stretch/>
        </p:blipFill>
        <p:spPr>
          <a:xfrm>
            <a:off x="-1424651" y="-275391"/>
            <a:ext cx="6460781" cy="7933237"/>
          </a:xfrm>
          <a:prstGeom prst="rect">
            <a:avLst/>
          </a:prstGeom>
          <a:noFill/>
          <a:ln>
            <a:noFill/>
          </a:ln>
        </p:spPr>
      </p:pic>
      <p:pic>
        <p:nvPicPr>
          <p:cNvPr id="3" name="Picture 2" descr="Logo&#10;&#10;Description automatically generated with medium confidence">
            <a:extLst>
              <a:ext uri="{FF2B5EF4-FFF2-40B4-BE49-F238E27FC236}">
                <a16:creationId xmlns:a16="http://schemas.microsoft.com/office/drawing/2014/main" id="{4F8D9B41-53EC-47C3-86E7-02B1D82218EE}"/>
              </a:ext>
            </a:extLst>
          </p:cNvPr>
          <p:cNvPicPr>
            <a:picLocks noChangeAspect="1"/>
          </p:cNvPicPr>
          <p:nvPr userDrawn="1"/>
        </p:nvPicPr>
        <p:blipFill>
          <a:blip r:embed="rId14"/>
          <a:stretch>
            <a:fillRect/>
          </a:stretch>
        </p:blipFill>
        <p:spPr>
          <a:xfrm>
            <a:off x="10197423" y="6134809"/>
            <a:ext cx="1777831" cy="483584"/>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p:nvPr/>
        </p:nvSpPr>
        <p:spPr>
          <a:xfrm>
            <a:off x="3852241" y="499718"/>
            <a:ext cx="480753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64680"/>
                </a:solidFill>
                <a:latin typeface="Calibri"/>
                <a:ea typeface="Calibri"/>
                <a:cs typeface="Calibri"/>
                <a:sym typeface="Calibri"/>
              </a:rPr>
              <a:t>Engineering Design Process</a:t>
            </a:r>
            <a:endParaRPr sz="3200">
              <a:solidFill>
                <a:srgbClr val="264680"/>
              </a:solidFill>
              <a:latin typeface="Calibri"/>
              <a:ea typeface="Calibri"/>
              <a:cs typeface="Calibri"/>
              <a:sym typeface="Calibri"/>
            </a:endParaRPr>
          </a:p>
        </p:txBody>
      </p:sp>
      <p:sp>
        <p:nvSpPr>
          <p:cNvPr id="86" name="Google Shape;86;p1"/>
          <p:cNvSpPr/>
          <p:nvPr/>
        </p:nvSpPr>
        <p:spPr>
          <a:xfrm>
            <a:off x="3633244" y="1289724"/>
            <a:ext cx="8068779" cy="5170646"/>
          </a:xfrm>
          <a:prstGeom prst="rect">
            <a:avLst/>
          </a:prstGeom>
          <a:noFill/>
          <a:ln>
            <a:noFill/>
          </a:ln>
        </p:spPr>
        <p:txBody>
          <a:bodyPr spcFirstLastPara="1" wrap="square" lIns="91425" tIns="45700" rIns="91425" bIns="45700" anchor="t" anchorCtr="0">
            <a:spAutoFit/>
          </a:bodyPr>
          <a:lstStyle/>
          <a:p>
            <a:pPr marL="230188" marR="0" lvl="2" indent="0" algn="l" rtl="0">
              <a:spcBef>
                <a:spcPts val="0"/>
              </a:spcBef>
              <a:spcAft>
                <a:spcPts val="0"/>
              </a:spcAft>
              <a:buNone/>
            </a:pPr>
            <a:r>
              <a:rPr lang="en-US" sz="2400" b="1" i="0" u="none" strike="noStrike" cap="none" dirty="0">
                <a:solidFill>
                  <a:srgbClr val="264680"/>
                </a:solidFill>
                <a:latin typeface="Calibri"/>
                <a:ea typeface="Calibri"/>
                <a:cs typeface="Calibri"/>
                <a:sym typeface="Calibri"/>
              </a:rPr>
              <a:t>Goal: </a:t>
            </a:r>
            <a:r>
              <a:rPr lang="en-US" sz="2400" b="0" i="0" u="none" strike="noStrike" cap="none" dirty="0">
                <a:solidFill>
                  <a:srgbClr val="264680"/>
                </a:solidFill>
                <a:latin typeface="Calibri"/>
                <a:ea typeface="Calibri"/>
                <a:cs typeface="Calibri"/>
                <a:sym typeface="Calibri"/>
              </a:rPr>
              <a:t>Learn to use the engineering design process as a guide through any STEM activity. </a:t>
            </a:r>
            <a:endParaRPr dirty="0"/>
          </a:p>
          <a:p>
            <a:pPr marL="519113" marR="0" lvl="2" indent="-136524" algn="l" rtl="0">
              <a:spcBef>
                <a:spcPts val="0"/>
              </a:spcBef>
              <a:spcAft>
                <a:spcPts val="0"/>
              </a:spcAft>
              <a:buClr>
                <a:schemeClr val="dk1"/>
              </a:buClr>
              <a:buSzPts val="2400"/>
              <a:buFont typeface="Calibri"/>
              <a:buNone/>
            </a:pPr>
            <a:endParaRPr sz="2400" b="0" i="0" u="none" strike="noStrike" cap="none" dirty="0">
              <a:solidFill>
                <a:srgbClr val="264680"/>
              </a:solidFill>
              <a:latin typeface="Calibri"/>
              <a:ea typeface="Calibri"/>
              <a:cs typeface="Calibri"/>
              <a:sym typeface="Calibri"/>
            </a:endParaRPr>
          </a:p>
          <a:p>
            <a:pPr marL="230188" marR="0" lvl="2" indent="0" algn="l" rtl="0">
              <a:spcBef>
                <a:spcPts val="0"/>
              </a:spcBef>
              <a:spcAft>
                <a:spcPts val="0"/>
              </a:spcAft>
              <a:buNone/>
            </a:pPr>
            <a:r>
              <a:rPr lang="en-US" sz="2400" b="1" i="0" u="none" strike="noStrike" cap="none" dirty="0">
                <a:solidFill>
                  <a:srgbClr val="264680"/>
                </a:solidFill>
                <a:latin typeface="Calibri"/>
                <a:ea typeface="Calibri"/>
                <a:cs typeface="Calibri"/>
                <a:sym typeface="Calibri"/>
              </a:rPr>
              <a:t>Training Process: </a:t>
            </a:r>
            <a:r>
              <a:rPr lang="en-US" sz="2400" b="0" i="0" u="none" strike="noStrike" cap="none" dirty="0">
                <a:solidFill>
                  <a:srgbClr val="264680"/>
                </a:solidFill>
                <a:latin typeface="Calibri"/>
                <a:ea typeface="Calibri"/>
                <a:cs typeface="Calibri"/>
                <a:sym typeface="Calibri"/>
              </a:rPr>
              <a:t>We’re using a sample activity (</a:t>
            </a:r>
            <a:r>
              <a:rPr lang="en-US" sz="2400" b="0" i="0" u="none" strike="noStrike" cap="none" dirty="0" err="1">
                <a:solidFill>
                  <a:srgbClr val="264680"/>
                </a:solidFill>
                <a:latin typeface="Calibri"/>
                <a:ea typeface="Calibri"/>
                <a:cs typeface="Calibri"/>
                <a:sym typeface="Calibri"/>
              </a:rPr>
              <a:t>TouchDown</a:t>
            </a:r>
            <a:r>
              <a:rPr lang="en-US" sz="2400" b="0" i="0" u="none" strike="noStrike" cap="none" dirty="0">
                <a:solidFill>
                  <a:srgbClr val="264680"/>
                </a:solidFill>
                <a:latin typeface="Calibri"/>
                <a:ea typeface="Calibri"/>
                <a:cs typeface="Calibri"/>
                <a:sym typeface="Calibri"/>
              </a:rPr>
              <a:t>) and will go through each step of the EDP and suggest ways you can:</a:t>
            </a:r>
            <a:endParaRPr dirty="0"/>
          </a:p>
          <a:p>
            <a:pPr marL="230188" marR="0" lvl="2" indent="0" algn="l" rtl="0">
              <a:spcBef>
                <a:spcPts val="0"/>
              </a:spcBef>
              <a:spcAft>
                <a:spcPts val="0"/>
              </a:spcAft>
              <a:buNone/>
            </a:pPr>
            <a:endParaRPr sz="2400" b="0" i="0" u="none" strike="noStrike" cap="none" dirty="0">
              <a:solidFill>
                <a:srgbClr val="264680"/>
              </a:solidFill>
              <a:latin typeface="Calibri"/>
              <a:ea typeface="Calibri"/>
              <a:cs typeface="Calibri"/>
              <a:sym typeface="Calibri"/>
            </a:endParaRPr>
          </a:p>
          <a:p>
            <a:pPr marL="1146175" marR="0" lvl="3" indent="-458788" algn="l" rtl="0">
              <a:spcBef>
                <a:spcPts val="0"/>
              </a:spcBef>
              <a:spcAft>
                <a:spcPts val="0"/>
              </a:spcAft>
              <a:buClr>
                <a:srgbClr val="264680"/>
              </a:buClr>
              <a:buSzPts val="2400"/>
              <a:buFont typeface="Courier New"/>
              <a:buChar char="o"/>
            </a:pPr>
            <a:r>
              <a:rPr lang="en-US" sz="2400" b="0" i="0" u="none" strike="noStrike" cap="none" dirty="0">
                <a:solidFill>
                  <a:srgbClr val="264680"/>
                </a:solidFill>
                <a:latin typeface="Calibri"/>
                <a:ea typeface="Calibri"/>
                <a:cs typeface="Calibri"/>
                <a:sym typeface="Calibri"/>
              </a:rPr>
              <a:t>Prepare to lead the activity</a:t>
            </a:r>
            <a:endParaRPr dirty="0"/>
          </a:p>
          <a:p>
            <a:pPr marL="1146175" marR="0" lvl="2" indent="-401638" algn="l" rtl="0">
              <a:spcBef>
                <a:spcPts val="0"/>
              </a:spcBef>
              <a:spcAft>
                <a:spcPts val="0"/>
              </a:spcAft>
              <a:buClr>
                <a:schemeClr val="dk1"/>
              </a:buClr>
              <a:buSzPts val="900"/>
              <a:buFont typeface="Calibri"/>
              <a:buNone/>
            </a:pPr>
            <a:endParaRPr sz="900" b="0" i="0" u="none" strike="noStrike" cap="none" dirty="0">
              <a:solidFill>
                <a:srgbClr val="264680"/>
              </a:solidFill>
              <a:latin typeface="Calibri"/>
              <a:ea typeface="Calibri"/>
              <a:cs typeface="Calibri"/>
              <a:sym typeface="Calibri"/>
            </a:endParaRPr>
          </a:p>
          <a:p>
            <a:pPr marL="1146175" marR="0" lvl="3" indent="-458788" algn="l" rtl="0">
              <a:spcBef>
                <a:spcPts val="0"/>
              </a:spcBef>
              <a:spcAft>
                <a:spcPts val="0"/>
              </a:spcAft>
              <a:buClr>
                <a:srgbClr val="264680"/>
              </a:buClr>
              <a:buSzPts val="2400"/>
              <a:buFont typeface="Courier New"/>
              <a:buChar char="o"/>
            </a:pPr>
            <a:r>
              <a:rPr lang="en-US" sz="2400" b="0" i="0" u="none" strike="noStrike" cap="none" dirty="0">
                <a:solidFill>
                  <a:srgbClr val="264680"/>
                </a:solidFill>
                <a:latin typeface="Calibri"/>
                <a:ea typeface="Calibri"/>
                <a:cs typeface="Calibri"/>
                <a:sym typeface="Calibri"/>
              </a:rPr>
              <a:t>Explore implementation strategies </a:t>
            </a:r>
            <a:endParaRPr dirty="0"/>
          </a:p>
          <a:p>
            <a:pPr marL="687388" marR="0" lvl="3" indent="0" algn="l" rtl="0">
              <a:spcBef>
                <a:spcPts val="0"/>
              </a:spcBef>
              <a:spcAft>
                <a:spcPts val="0"/>
              </a:spcAft>
              <a:buNone/>
            </a:pPr>
            <a:endParaRPr sz="2400" b="0" i="0" u="none" strike="noStrike" cap="none" dirty="0">
              <a:solidFill>
                <a:srgbClr val="264680"/>
              </a:solidFill>
              <a:latin typeface="Calibri"/>
              <a:ea typeface="Calibri"/>
              <a:cs typeface="Calibri"/>
              <a:sym typeface="Calibri"/>
            </a:endParaRPr>
          </a:p>
          <a:p>
            <a:pPr marL="687388" marR="0" lvl="3" indent="0" algn="l" rtl="0">
              <a:spcBef>
                <a:spcPts val="0"/>
              </a:spcBef>
              <a:spcAft>
                <a:spcPts val="0"/>
              </a:spcAft>
              <a:buNone/>
            </a:pPr>
            <a:endParaRPr sz="900" b="0" i="0" u="none" strike="noStrike" cap="none" dirty="0">
              <a:solidFill>
                <a:srgbClr val="264680"/>
              </a:solidFill>
              <a:latin typeface="Calibri"/>
              <a:ea typeface="Calibri"/>
              <a:cs typeface="Calibri"/>
              <a:sym typeface="Calibri"/>
            </a:endParaRPr>
          </a:p>
          <a:p>
            <a:pPr marL="230188" marR="0" lvl="2" indent="0" algn="l" rtl="0">
              <a:spcBef>
                <a:spcPts val="0"/>
              </a:spcBef>
              <a:spcAft>
                <a:spcPts val="0"/>
              </a:spcAft>
              <a:buNone/>
            </a:pPr>
            <a:r>
              <a:rPr lang="en-US" sz="2400" b="1" i="0" u="none" strike="noStrike" cap="none" dirty="0">
                <a:solidFill>
                  <a:srgbClr val="264680"/>
                </a:solidFill>
                <a:latin typeface="Calibri"/>
                <a:ea typeface="Calibri"/>
                <a:cs typeface="Calibri"/>
                <a:sym typeface="Calibri"/>
              </a:rPr>
              <a:t>Your job: </a:t>
            </a:r>
            <a:r>
              <a:rPr lang="en-US" sz="2400" b="0" i="0" u="none" strike="noStrike" cap="none" dirty="0">
                <a:solidFill>
                  <a:srgbClr val="264680"/>
                </a:solidFill>
                <a:latin typeface="Calibri"/>
                <a:ea typeface="Calibri"/>
                <a:cs typeface="Calibri"/>
                <a:sym typeface="Calibri"/>
              </a:rPr>
              <a:t>Think about how you guide students through the </a:t>
            </a:r>
            <a:r>
              <a:rPr lang="en-US" sz="2400" b="0" i="0" u="none" strike="noStrike" cap="none" dirty="0" err="1">
                <a:solidFill>
                  <a:srgbClr val="264680"/>
                </a:solidFill>
                <a:latin typeface="Calibri"/>
                <a:ea typeface="Calibri"/>
                <a:cs typeface="Calibri"/>
                <a:sym typeface="Calibri"/>
              </a:rPr>
              <a:t>TouchDown</a:t>
            </a:r>
            <a:r>
              <a:rPr lang="en-US" sz="2400" b="0" i="0" u="none" strike="noStrike" cap="none" dirty="0">
                <a:solidFill>
                  <a:srgbClr val="264680"/>
                </a:solidFill>
                <a:latin typeface="Calibri"/>
                <a:ea typeface="Calibri"/>
                <a:cs typeface="Calibri"/>
                <a:sym typeface="Calibri"/>
              </a:rPr>
              <a:t> activity using the EDP and jot down your ideas and  reflections.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p:nvPr/>
        </p:nvSpPr>
        <p:spPr>
          <a:xfrm>
            <a:off x="3991943" y="1750291"/>
            <a:ext cx="7034645" cy="422885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400" u="sng">
                <a:solidFill>
                  <a:srgbClr val="264680"/>
                </a:solidFill>
                <a:latin typeface="Calibri"/>
                <a:ea typeface="Calibri"/>
                <a:cs typeface="Calibri"/>
                <a:sym typeface="Calibri"/>
              </a:rPr>
              <a:t>Getting Ready: </a:t>
            </a:r>
            <a:r>
              <a:rPr lang="en-US" sz="2400" i="1" u="sng">
                <a:solidFill>
                  <a:srgbClr val="264680"/>
                </a:solidFill>
                <a:latin typeface="Calibri"/>
                <a:ea typeface="Calibri"/>
                <a:cs typeface="Calibri"/>
                <a:sym typeface="Calibri"/>
              </a:rPr>
              <a:t>BEFORE</a:t>
            </a:r>
            <a:r>
              <a:rPr lang="en-US" sz="2400" u="sng">
                <a:solidFill>
                  <a:srgbClr val="264680"/>
                </a:solidFill>
                <a:latin typeface="Calibri"/>
                <a:ea typeface="Calibri"/>
                <a:cs typeface="Calibri"/>
                <a:sym typeface="Calibri"/>
              </a:rPr>
              <a:t> you meet with students:</a:t>
            </a:r>
            <a:endParaRPr/>
          </a:p>
          <a:p>
            <a:pPr marL="685800" marR="0" lvl="2" indent="0" algn="l" rtl="0">
              <a:lnSpc>
                <a:spcPct val="120000"/>
              </a:lnSpc>
              <a:spcBef>
                <a:spcPts val="0"/>
              </a:spcBef>
              <a:spcAft>
                <a:spcPts val="0"/>
              </a:spcAft>
              <a:buNone/>
            </a:pPr>
            <a:endParaRPr sz="800" b="0" i="0" u="none" strike="noStrike" cap="none">
              <a:solidFill>
                <a:srgbClr val="264680"/>
              </a:solidFill>
              <a:latin typeface="Calibri"/>
              <a:ea typeface="Calibri"/>
              <a:cs typeface="Calibri"/>
              <a:sym typeface="Calibri"/>
            </a:endParaRPr>
          </a:p>
          <a:p>
            <a:pPr marL="457200" marR="0" lvl="2" indent="-457200" algn="l" rtl="0">
              <a:lnSpc>
                <a:spcPct val="120000"/>
              </a:lnSpc>
              <a:spcBef>
                <a:spcPts val="0"/>
              </a:spcBef>
              <a:spcAft>
                <a:spcPts val="0"/>
              </a:spcAft>
              <a:buClr>
                <a:srgbClr val="264680"/>
              </a:buClr>
              <a:buSzPts val="2400"/>
              <a:buFont typeface="Arial"/>
              <a:buChar char="•"/>
            </a:pPr>
            <a:r>
              <a:rPr lang="en-US" sz="2400" b="0" i="0" u="none" strike="noStrike" cap="none">
                <a:solidFill>
                  <a:srgbClr val="264680"/>
                </a:solidFill>
                <a:latin typeface="Calibri"/>
                <a:ea typeface="Calibri"/>
                <a:cs typeface="Calibri"/>
                <a:sym typeface="Calibri"/>
              </a:rPr>
              <a:t>How can you help kids narrow down their ideas and choose one to try and to build?</a:t>
            </a:r>
            <a:endParaRPr/>
          </a:p>
          <a:p>
            <a:pPr marL="457200" marR="0" lvl="2" indent="-406400" algn="l" rtl="0">
              <a:lnSpc>
                <a:spcPct val="120000"/>
              </a:lnSpc>
              <a:spcBef>
                <a:spcPts val="0"/>
              </a:spcBef>
              <a:spcAft>
                <a:spcPts val="0"/>
              </a:spcAft>
              <a:buClr>
                <a:schemeClr val="dk1"/>
              </a:buClr>
              <a:buSzPts val="800"/>
              <a:buFont typeface="Arial"/>
              <a:buNone/>
            </a:pPr>
            <a:endParaRPr sz="800" b="0" i="0" u="none" strike="noStrike" cap="none">
              <a:solidFill>
                <a:srgbClr val="264680"/>
              </a:solidFill>
              <a:latin typeface="Calibri"/>
              <a:ea typeface="Calibri"/>
              <a:cs typeface="Calibri"/>
              <a:sym typeface="Calibri"/>
            </a:endParaRPr>
          </a:p>
          <a:p>
            <a:pPr marL="457200" marR="0" lvl="2" indent="-457200" algn="l" rtl="0">
              <a:lnSpc>
                <a:spcPct val="120000"/>
              </a:lnSpc>
              <a:spcBef>
                <a:spcPts val="0"/>
              </a:spcBef>
              <a:spcAft>
                <a:spcPts val="0"/>
              </a:spcAft>
              <a:buClr>
                <a:srgbClr val="264680"/>
              </a:buClr>
              <a:buSzPts val="2400"/>
              <a:buFont typeface="Arial"/>
              <a:buChar char="•"/>
            </a:pPr>
            <a:r>
              <a:rPr lang="en-US" sz="2400" b="0" i="0" u="none" strike="noStrike" cap="none">
                <a:solidFill>
                  <a:srgbClr val="264680"/>
                </a:solidFill>
                <a:latin typeface="Calibri"/>
                <a:ea typeface="Calibri"/>
                <a:cs typeface="Calibri"/>
                <a:sym typeface="Calibri"/>
              </a:rPr>
              <a:t>Consider how much time the students have to complete the challenge? How might this affect the design and build stage? </a:t>
            </a:r>
            <a:endParaRPr/>
          </a:p>
          <a:p>
            <a:pPr marL="457200" marR="0" lvl="2" indent="-457200" algn="l" rtl="0">
              <a:lnSpc>
                <a:spcPct val="120000"/>
              </a:lnSpc>
              <a:spcBef>
                <a:spcPts val="0"/>
              </a:spcBef>
              <a:spcAft>
                <a:spcPts val="0"/>
              </a:spcAft>
              <a:buClr>
                <a:srgbClr val="264680"/>
              </a:buClr>
              <a:buSzPts val="2400"/>
              <a:buFont typeface="Arial"/>
              <a:buChar char="•"/>
            </a:pPr>
            <a:r>
              <a:rPr lang="en-US" sz="2400" b="0" i="0" u="none" strike="noStrike" cap="none">
                <a:solidFill>
                  <a:srgbClr val="264680"/>
                </a:solidFill>
                <a:latin typeface="Calibri"/>
                <a:ea typeface="Calibri"/>
                <a:cs typeface="Calibri"/>
                <a:sym typeface="Calibri"/>
              </a:rPr>
              <a:t>How can you help kids understand the value of designing </a:t>
            </a:r>
            <a:r>
              <a:rPr lang="en-US" sz="2400" b="0" i="1" u="none" strike="noStrike" cap="none">
                <a:solidFill>
                  <a:srgbClr val="264680"/>
                </a:solidFill>
                <a:latin typeface="Calibri"/>
                <a:ea typeface="Calibri"/>
                <a:cs typeface="Calibri"/>
                <a:sym typeface="Calibri"/>
              </a:rPr>
              <a:t>before</a:t>
            </a:r>
            <a:r>
              <a:rPr lang="en-US" sz="2400" b="0" i="0" u="none" strike="noStrike" cap="none">
                <a:solidFill>
                  <a:srgbClr val="264680"/>
                </a:solidFill>
                <a:latin typeface="Calibri"/>
                <a:ea typeface="Calibri"/>
                <a:cs typeface="Calibri"/>
                <a:sym typeface="Calibri"/>
              </a:rPr>
              <a:t> they build? </a:t>
            </a:r>
            <a:endParaRPr/>
          </a:p>
          <a:p>
            <a:pPr marL="457200" marR="0" lvl="0" indent="-304800" algn="l" rtl="0">
              <a:spcBef>
                <a:spcPts val="0"/>
              </a:spcBef>
              <a:spcAft>
                <a:spcPts val="0"/>
              </a:spcAft>
              <a:buClr>
                <a:schemeClr val="dk1"/>
              </a:buClr>
              <a:buSzPts val="2400"/>
              <a:buFont typeface="Times"/>
              <a:buNone/>
            </a:pPr>
            <a:endParaRPr sz="2400">
              <a:solidFill>
                <a:srgbClr val="264680"/>
              </a:solidFill>
              <a:latin typeface="Times"/>
              <a:ea typeface="Times"/>
              <a:cs typeface="Times"/>
              <a:sym typeface="Times"/>
            </a:endParaRPr>
          </a:p>
        </p:txBody>
      </p:sp>
      <p:sp>
        <p:nvSpPr>
          <p:cNvPr id="154" name="Google Shape;154;p10"/>
          <p:cNvSpPr txBox="1"/>
          <p:nvPr/>
        </p:nvSpPr>
        <p:spPr>
          <a:xfrm>
            <a:off x="3991943" y="789447"/>
            <a:ext cx="2748469"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64680"/>
                </a:solidFill>
                <a:latin typeface="Calibri"/>
                <a:ea typeface="Calibri"/>
                <a:cs typeface="Calibri"/>
                <a:sym typeface="Calibri"/>
              </a:rPr>
              <a:t>Step 4: DESIGN</a:t>
            </a:r>
            <a:endParaRPr sz="4400" b="1">
              <a:solidFill>
                <a:srgbClr val="26468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p:nvPr/>
        </p:nvSpPr>
        <p:spPr>
          <a:xfrm>
            <a:off x="3969871" y="1423420"/>
            <a:ext cx="6585528" cy="470898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400" u="sng">
                <a:solidFill>
                  <a:srgbClr val="264680"/>
                </a:solidFill>
                <a:latin typeface="Calibri"/>
                <a:ea typeface="Calibri"/>
                <a:cs typeface="Calibri"/>
                <a:sym typeface="Calibri"/>
              </a:rPr>
              <a:t>Getting Ready: </a:t>
            </a:r>
            <a:r>
              <a:rPr lang="en-US" sz="2400" i="1" u="sng">
                <a:solidFill>
                  <a:srgbClr val="264680"/>
                </a:solidFill>
                <a:latin typeface="Calibri"/>
                <a:ea typeface="Calibri"/>
                <a:cs typeface="Calibri"/>
                <a:sym typeface="Calibri"/>
              </a:rPr>
              <a:t>BEFORE</a:t>
            </a:r>
            <a:r>
              <a:rPr lang="en-US" sz="2400" u="sng">
                <a:solidFill>
                  <a:srgbClr val="264680"/>
                </a:solidFill>
                <a:latin typeface="Calibri"/>
                <a:ea typeface="Calibri"/>
                <a:cs typeface="Calibri"/>
                <a:sym typeface="Calibri"/>
              </a:rPr>
              <a:t> you meet with students:</a:t>
            </a:r>
            <a:endParaRPr/>
          </a:p>
          <a:p>
            <a:pPr marL="457200" marR="0" lvl="0" indent="-457200" algn="l" rtl="0">
              <a:spcBef>
                <a:spcPts val="0"/>
              </a:spcBef>
              <a:spcAft>
                <a:spcPts val="0"/>
              </a:spcAft>
              <a:buNone/>
            </a:pPr>
            <a:endParaRPr sz="2400">
              <a:solidFill>
                <a:srgbClr val="264680"/>
              </a:solidFill>
              <a:latin typeface="Calibri"/>
              <a:ea typeface="Calibri"/>
              <a:cs typeface="Calibri"/>
              <a:sym typeface="Calibri"/>
            </a:endParaRPr>
          </a:p>
          <a:p>
            <a:pPr marL="0" marR="0" lvl="0" indent="0" algn="l" rtl="0">
              <a:spcBef>
                <a:spcPts val="0"/>
              </a:spcBef>
              <a:spcAft>
                <a:spcPts val="0"/>
              </a:spcAft>
              <a:buNone/>
            </a:pPr>
            <a:r>
              <a:rPr lang="en-US" sz="2400">
                <a:solidFill>
                  <a:srgbClr val="264680"/>
                </a:solidFill>
                <a:latin typeface="Calibri"/>
                <a:ea typeface="Calibri"/>
                <a:cs typeface="Calibri"/>
                <a:sym typeface="Calibri"/>
              </a:rPr>
              <a:t>Consider how or if you want to the students to use  sketches in the design stage. They are a great tool to help them:</a:t>
            </a:r>
            <a:endParaRPr/>
          </a:p>
          <a:p>
            <a:pPr marL="457200" marR="0" lvl="0" indent="-457200" algn="l" rtl="0">
              <a:spcBef>
                <a:spcPts val="0"/>
              </a:spcBef>
              <a:spcAft>
                <a:spcPts val="0"/>
              </a:spcAft>
              <a:buNone/>
            </a:pPr>
            <a:endParaRPr sz="2400">
              <a:solidFill>
                <a:srgbClr val="264680"/>
              </a:solidFill>
              <a:latin typeface="Calibri"/>
              <a:ea typeface="Calibri"/>
              <a:cs typeface="Calibri"/>
              <a:sym typeface="Calibri"/>
            </a:endParaRPr>
          </a:p>
          <a:p>
            <a:pPr marL="457200" marR="0" lvl="0" indent="-457200" algn="l" rtl="0">
              <a:spcBef>
                <a:spcPts val="0"/>
              </a:spcBef>
              <a:spcAft>
                <a:spcPts val="0"/>
              </a:spcAft>
              <a:buClr>
                <a:srgbClr val="264680"/>
              </a:buClr>
              <a:buSzPts val="2200"/>
              <a:buFont typeface="Calibri"/>
              <a:buChar char="•"/>
            </a:pPr>
            <a:r>
              <a:rPr lang="en-US" sz="2200">
                <a:solidFill>
                  <a:srgbClr val="264680"/>
                </a:solidFill>
                <a:latin typeface="Calibri"/>
                <a:ea typeface="Calibri"/>
                <a:cs typeface="Calibri"/>
                <a:sym typeface="Calibri"/>
              </a:rPr>
              <a:t>Refine their ideas</a:t>
            </a:r>
            <a:endParaRPr/>
          </a:p>
          <a:p>
            <a:pPr marL="457200" marR="0" lvl="0" indent="-406400" algn="l" rtl="0">
              <a:spcBef>
                <a:spcPts val="0"/>
              </a:spcBef>
              <a:spcAft>
                <a:spcPts val="0"/>
              </a:spcAft>
              <a:buClr>
                <a:schemeClr val="dk1"/>
              </a:buClr>
              <a:buSzPts val="800"/>
              <a:buFont typeface="Calibri"/>
              <a:buNone/>
            </a:pPr>
            <a:endParaRPr sz="800">
              <a:solidFill>
                <a:srgbClr val="264680"/>
              </a:solidFill>
              <a:latin typeface="Calibri"/>
              <a:ea typeface="Calibri"/>
              <a:cs typeface="Calibri"/>
              <a:sym typeface="Calibri"/>
            </a:endParaRPr>
          </a:p>
          <a:p>
            <a:pPr marL="457200" marR="0" lvl="0" indent="-457200" algn="l" rtl="0">
              <a:spcBef>
                <a:spcPts val="0"/>
              </a:spcBef>
              <a:spcAft>
                <a:spcPts val="0"/>
              </a:spcAft>
              <a:buClr>
                <a:srgbClr val="264680"/>
              </a:buClr>
              <a:buSzPts val="2200"/>
              <a:buFont typeface="Calibri"/>
              <a:buChar char="•"/>
            </a:pPr>
            <a:r>
              <a:rPr lang="en-US" sz="2200">
                <a:solidFill>
                  <a:srgbClr val="264680"/>
                </a:solidFill>
                <a:latin typeface="Calibri"/>
                <a:ea typeface="Calibri"/>
                <a:cs typeface="Calibri"/>
                <a:sym typeface="Calibri"/>
              </a:rPr>
              <a:t>Work out proportions or measurements</a:t>
            </a:r>
            <a:endParaRPr/>
          </a:p>
          <a:p>
            <a:pPr marL="457200" marR="0" lvl="0" indent="-406400" algn="l" rtl="0">
              <a:spcBef>
                <a:spcPts val="0"/>
              </a:spcBef>
              <a:spcAft>
                <a:spcPts val="0"/>
              </a:spcAft>
              <a:buClr>
                <a:schemeClr val="dk1"/>
              </a:buClr>
              <a:buSzPts val="800"/>
              <a:buFont typeface="Calibri"/>
              <a:buNone/>
            </a:pPr>
            <a:endParaRPr sz="800">
              <a:solidFill>
                <a:srgbClr val="264680"/>
              </a:solidFill>
              <a:latin typeface="Calibri"/>
              <a:ea typeface="Calibri"/>
              <a:cs typeface="Calibri"/>
              <a:sym typeface="Calibri"/>
            </a:endParaRPr>
          </a:p>
          <a:p>
            <a:pPr marL="457200" marR="0" lvl="0" indent="-457200" algn="l" rtl="0">
              <a:spcBef>
                <a:spcPts val="0"/>
              </a:spcBef>
              <a:spcAft>
                <a:spcPts val="0"/>
              </a:spcAft>
              <a:buClr>
                <a:srgbClr val="264680"/>
              </a:buClr>
              <a:buSzPts val="2200"/>
              <a:buFont typeface="Calibri"/>
              <a:buChar char="•"/>
            </a:pPr>
            <a:r>
              <a:rPr lang="en-US" sz="2200">
                <a:solidFill>
                  <a:srgbClr val="264680"/>
                </a:solidFill>
                <a:latin typeface="Calibri"/>
                <a:ea typeface="Calibri"/>
                <a:cs typeface="Calibri"/>
                <a:sym typeface="Calibri"/>
              </a:rPr>
              <a:t>Decide how materials will be used</a:t>
            </a:r>
            <a:endParaRPr/>
          </a:p>
          <a:p>
            <a:pPr marL="457200" marR="0" lvl="0" indent="-406400" algn="l" rtl="0">
              <a:spcBef>
                <a:spcPts val="0"/>
              </a:spcBef>
              <a:spcAft>
                <a:spcPts val="0"/>
              </a:spcAft>
              <a:buClr>
                <a:schemeClr val="dk1"/>
              </a:buClr>
              <a:buSzPts val="800"/>
              <a:buFont typeface="Calibri"/>
              <a:buNone/>
            </a:pPr>
            <a:endParaRPr sz="800">
              <a:solidFill>
                <a:srgbClr val="264680"/>
              </a:solidFill>
              <a:latin typeface="Calibri"/>
              <a:ea typeface="Calibri"/>
              <a:cs typeface="Calibri"/>
              <a:sym typeface="Calibri"/>
            </a:endParaRPr>
          </a:p>
          <a:p>
            <a:pPr marL="457200" marR="0" lvl="0" indent="-457200" algn="l" rtl="0">
              <a:spcBef>
                <a:spcPts val="0"/>
              </a:spcBef>
              <a:spcAft>
                <a:spcPts val="0"/>
              </a:spcAft>
              <a:buClr>
                <a:srgbClr val="264680"/>
              </a:buClr>
              <a:buSzPts val="2200"/>
              <a:buFont typeface="Calibri"/>
              <a:buChar char="•"/>
            </a:pPr>
            <a:r>
              <a:rPr lang="en-US" sz="2200">
                <a:solidFill>
                  <a:srgbClr val="264680"/>
                </a:solidFill>
                <a:latin typeface="Calibri"/>
                <a:ea typeface="Calibri"/>
                <a:cs typeface="Calibri"/>
                <a:sym typeface="Calibri"/>
              </a:rPr>
              <a:t>Make sure their ideas can be turned into a realistic plan.</a:t>
            </a:r>
            <a:endParaRPr/>
          </a:p>
          <a:p>
            <a:pPr marL="457200" marR="0" lvl="0" indent="-317500" algn="l" rtl="0">
              <a:spcBef>
                <a:spcPts val="0"/>
              </a:spcBef>
              <a:spcAft>
                <a:spcPts val="0"/>
              </a:spcAft>
              <a:buClr>
                <a:schemeClr val="dk1"/>
              </a:buClr>
              <a:buSzPts val="2200"/>
              <a:buFont typeface="Calibri"/>
              <a:buNone/>
            </a:pPr>
            <a:endParaRPr sz="2200">
              <a:solidFill>
                <a:srgbClr val="264680"/>
              </a:solidFill>
              <a:latin typeface="Calibri"/>
              <a:ea typeface="Calibri"/>
              <a:cs typeface="Calibri"/>
              <a:sym typeface="Calibri"/>
            </a:endParaRPr>
          </a:p>
        </p:txBody>
      </p:sp>
      <p:sp>
        <p:nvSpPr>
          <p:cNvPr id="161" name="Google Shape;161;p11"/>
          <p:cNvSpPr txBox="1"/>
          <p:nvPr/>
        </p:nvSpPr>
        <p:spPr>
          <a:xfrm>
            <a:off x="4022506" y="696200"/>
            <a:ext cx="2748469"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64680"/>
                </a:solidFill>
                <a:latin typeface="Calibri"/>
                <a:ea typeface="Calibri"/>
                <a:cs typeface="Calibri"/>
                <a:sym typeface="Calibri"/>
              </a:rPr>
              <a:t>Step 4: DESIGN</a:t>
            </a:r>
            <a:endParaRPr sz="4400" b="1">
              <a:solidFill>
                <a:srgbClr val="26468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p:nvPr/>
        </p:nvSpPr>
        <p:spPr>
          <a:xfrm>
            <a:off x="4022506" y="1416697"/>
            <a:ext cx="6585528" cy="435196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u="sng">
                <a:solidFill>
                  <a:srgbClr val="264680"/>
                </a:solidFill>
                <a:latin typeface="Calibri"/>
                <a:ea typeface="Calibri"/>
                <a:cs typeface="Calibri"/>
                <a:sym typeface="Calibri"/>
              </a:rPr>
              <a:t>Examples from Touchdown </a:t>
            </a:r>
            <a:endParaRPr/>
          </a:p>
          <a:p>
            <a:pPr marL="457200" marR="0" lvl="0" indent="-457200" algn="l" rtl="0">
              <a:spcBef>
                <a:spcPts val="0"/>
              </a:spcBef>
              <a:spcAft>
                <a:spcPts val="0"/>
              </a:spcAft>
              <a:buNone/>
            </a:pPr>
            <a:endParaRPr sz="2400">
              <a:solidFill>
                <a:srgbClr val="264680"/>
              </a:solidFill>
              <a:latin typeface="Calibri"/>
              <a:ea typeface="Calibri"/>
              <a:cs typeface="Calibri"/>
              <a:sym typeface="Calibri"/>
            </a:endParaRPr>
          </a:p>
          <a:p>
            <a:pPr marL="342900" marR="0" lvl="0" indent="-342900" algn="l" rtl="0">
              <a:spcBef>
                <a:spcPts val="0"/>
              </a:spcBef>
              <a:spcAft>
                <a:spcPts val="0"/>
              </a:spcAft>
              <a:buClr>
                <a:srgbClr val="264680"/>
              </a:buClr>
              <a:buSzPts val="2200"/>
              <a:buFont typeface="Arial"/>
              <a:buChar char="•"/>
            </a:pPr>
            <a:r>
              <a:rPr lang="en-US" sz="2200">
                <a:solidFill>
                  <a:srgbClr val="264680"/>
                </a:solidFill>
                <a:latin typeface="Calibri"/>
                <a:ea typeface="Calibri"/>
                <a:cs typeface="Calibri"/>
                <a:sym typeface="Calibri"/>
              </a:rPr>
              <a:t>Before they build, they might want to test out individual pieces of their design.</a:t>
            </a:r>
            <a:endParaRPr/>
          </a:p>
          <a:p>
            <a:pPr marL="342900" marR="0" lvl="0" indent="0" algn="l" rtl="0">
              <a:spcBef>
                <a:spcPts val="0"/>
              </a:spcBef>
              <a:spcAft>
                <a:spcPts val="0"/>
              </a:spcAft>
              <a:buNone/>
            </a:pPr>
            <a:r>
              <a:rPr lang="en-US" sz="2000" i="1">
                <a:solidFill>
                  <a:srgbClr val="264680"/>
                </a:solidFill>
                <a:latin typeface="Calibri"/>
                <a:ea typeface="Calibri"/>
                <a:cs typeface="Calibri"/>
                <a:sym typeface="Calibri"/>
              </a:rPr>
              <a:t>Example: Are there a few different shock absorber designs they are considering? Or have do they have some different ideas about the cabin design for their astronauts and how they secure them with out trapping them? </a:t>
            </a:r>
            <a:endParaRPr/>
          </a:p>
          <a:p>
            <a:pPr marL="0" marR="0" lvl="0" indent="0" algn="l" rtl="0">
              <a:spcBef>
                <a:spcPts val="0"/>
              </a:spcBef>
              <a:spcAft>
                <a:spcPts val="0"/>
              </a:spcAft>
              <a:buNone/>
            </a:pPr>
            <a:endParaRPr sz="2000" i="1">
              <a:solidFill>
                <a:srgbClr val="264680"/>
              </a:solidFill>
              <a:latin typeface="Calibri"/>
              <a:ea typeface="Calibri"/>
              <a:cs typeface="Calibri"/>
              <a:sym typeface="Calibri"/>
            </a:endParaRPr>
          </a:p>
          <a:p>
            <a:pPr marL="342900" marR="0" lvl="0" indent="-342900" algn="l" rtl="0">
              <a:spcBef>
                <a:spcPts val="0"/>
              </a:spcBef>
              <a:spcAft>
                <a:spcPts val="0"/>
              </a:spcAft>
              <a:buClr>
                <a:srgbClr val="264680"/>
              </a:buClr>
              <a:buSzPts val="2000"/>
              <a:buFont typeface="Arial"/>
              <a:buChar char="•"/>
            </a:pPr>
            <a:r>
              <a:rPr lang="en-US" sz="2000">
                <a:solidFill>
                  <a:srgbClr val="264680"/>
                </a:solidFill>
                <a:latin typeface="Calibri"/>
                <a:ea typeface="Calibri"/>
                <a:cs typeface="Calibri"/>
                <a:sym typeface="Calibri"/>
              </a:rPr>
              <a:t>This is a great time to share that the EDP does not necessarily move in a straight line through all of the steps. As above, they may do tests of different pieces of their design, before moving into the full build phase. </a:t>
            </a:r>
            <a:endParaRPr/>
          </a:p>
        </p:txBody>
      </p:sp>
      <p:sp>
        <p:nvSpPr>
          <p:cNvPr id="168" name="Google Shape;168;p12"/>
          <p:cNvSpPr txBox="1"/>
          <p:nvPr/>
        </p:nvSpPr>
        <p:spPr>
          <a:xfrm>
            <a:off x="4022506" y="696200"/>
            <a:ext cx="2748469"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64680"/>
                </a:solidFill>
                <a:latin typeface="Calibri"/>
                <a:ea typeface="Calibri"/>
                <a:cs typeface="Calibri"/>
                <a:sym typeface="Calibri"/>
              </a:rPr>
              <a:t>Step 4: DESIGN</a:t>
            </a:r>
            <a:endParaRPr sz="4400" b="1">
              <a:solidFill>
                <a:srgbClr val="26468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p:nvPr/>
        </p:nvSpPr>
        <p:spPr>
          <a:xfrm>
            <a:off x="4253346" y="1475510"/>
            <a:ext cx="6531195" cy="512448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400" u="sng">
                <a:solidFill>
                  <a:srgbClr val="264680"/>
                </a:solidFill>
                <a:latin typeface="Calibri"/>
                <a:ea typeface="Calibri"/>
                <a:cs typeface="Calibri"/>
                <a:sym typeface="Calibri"/>
              </a:rPr>
              <a:t>Getting Ready: </a:t>
            </a:r>
            <a:r>
              <a:rPr lang="en-US" sz="2400" i="1" u="sng">
                <a:solidFill>
                  <a:srgbClr val="264680"/>
                </a:solidFill>
                <a:latin typeface="Calibri"/>
                <a:ea typeface="Calibri"/>
                <a:cs typeface="Calibri"/>
                <a:sym typeface="Calibri"/>
              </a:rPr>
              <a:t>BEFORE</a:t>
            </a:r>
            <a:r>
              <a:rPr lang="en-US" sz="2400" u="sng">
                <a:solidFill>
                  <a:srgbClr val="264680"/>
                </a:solidFill>
                <a:latin typeface="Calibri"/>
                <a:ea typeface="Calibri"/>
                <a:cs typeface="Calibri"/>
                <a:sym typeface="Calibri"/>
              </a:rPr>
              <a:t> you meet with students:</a:t>
            </a:r>
            <a:endParaRPr/>
          </a:p>
          <a:p>
            <a:pPr marL="342900" marR="0" lvl="0" indent="-342900" algn="l" rtl="0">
              <a:spcBef>
                <a:spcPts val="1100"/>
              </a:spcBef>
              <a:spcAft>
                <a:spcPts val="0"/>
              </a:spcAft>
              <a:buClr>
                <a:srgbClr val="264680"/>
              </a:buClr>
              <a:buSzPts val="2200"/>
              <a:buFont typeface="Arial"/>
              <a:buChar char="•"/>
            </a:pPr>
            <a:r>
              <a:rPr lang="en-US" sz="2200">
                <a:solidFill>
                  <a:srgbClr val="264680"/>
                </a:solidFill>
                <a:latin typeface="Calibri"/>
                <a:ea typeface="Calibri"/>
                <a:cs typeface="Calibri"/>
                <a:sym typeface="Calibri"/>
              </a:rPr>
              <a:t>If you haven’t already, decide how you will test the students designs. Do you want a central testing zone, or will students test at their desks or tables? </a:t>
            </a:r>
            <a:endParaRPr/>
          </a:p>
          <a:p>
            <a:pPr marL="342900" marR="0" lvl="0" indent="-342900" algn="l" rtl="0">
              <a:spcBef>
                <a:spcPts val="1100"/>
              </a:spcBef>
              <a:spcAft>
                <a:spcPts val="0"/>
              </a:spcAft>
              <a:buClr>
                <a:srgbClr val="264680"/>
              </a:buClr>
              <a:buSzPts val="2200"/>
              <a:buFont typeface="Arial"/>
              <a:buChar char="•"/>
            </a:pPr>
            <a:r>
              <a:rPr lang="en-US" sz="2200">
                <a:solidFill>
                  <a:srgbClr val="264680"/>
                </a:solidFill>
                <a:latin typeface="Calibri"/>
                <a:ea typeface="Calibri"/>
                <a:cs typeface="Calibri"/>
                <a:sym typeface="Calibri"/>
              </a:rPr>
              <a:t>This is also a good time to think through extension ideas for the kids who finish early. Don’t let them stop. What improvements can they make? </a:t>
            </a:r>
            <a:endParaRPr/>
          </a:p>
          <a:p>
            <a:pPr marL="342900" marR="0" lvl="0" indent="-342900" algn="l" rtl="0">
              <a:spcBef>
                <a:spcPts val="1100"/>
              </a:spcBef>
              <a:spcAft>
                <a:spcPts val="0"/>
              </a:spcAft>
              <a:buClr>
                <a:srgbClr val="264680"/>
              </a:buClr>
              <a:buSzPts val="2200"/>
              <a:buFont typeface="Arial"/>
              <a:buChar char="•"/>
            </a:pPr>
            <a:r>
              <a:rPr lang="en-US" sz="2200">
                <a:solidFill>
                  <a:srgbClr val="264680"/>
                </a:solidFill>
                <a:latin typeface="Calibri"/>
                <a:ea typeface="Calibri"/>
                <a:cs typeface="Calibri"/>
                <a:sym typeface="Calibri"/>
              </a:rPr>
              <a:t>What questions can you ask to guide students’ thinking? Resist the urge to tell kids what to do. Great questions to have at the ready are:</a:t>
            </a:r>
            <a:endParaRPr/>
          </a:p>
          <a:p>
            <a:pPr marL="342900" marR="0" lvl="0" indent="-292100" algn="l" rtl="0">
              <a:spcBef>
                <a:spcPts val="400"/>
              </a:spcBef>
              <a:spcAft>
                <a:spcPts val="0"/>
              </a:spcAft>
              <a:buClr>
                <a:schemeClr val="dk1"/>
              </a:buClr>
              <a:buSzPts val="800"/>
              <a:buFont typeface="Arial"/>
              <a:buNone/>
            </a:pPr>
            <a:endParaRPr sz="800">
              <a:solidFill>
                <a:srgbClr val="264680"/>
              </a:solidFill>
              <a:latin typeface="Calibri"/>
              <a:ea typeface="Calibri"/>
              <a:cs typeface="Calibri"/>
              <a:sym typeface="Calibri"/>
            </a:endParaRPr>
          </a:p>
          <a:p>
            <a:pPr marL="800100" marR="0" lvl="1" indent="-342900" algn="l" rtl="0">
              <a:spcBef>
                <a:spcPts val="0"/>
              </a:spcBef>
              <a:spcAft>
                <a:spcPts val="0"/>
              </a:spcAft>
              <a:buClr>
                <a:srgbClr val="264680"/>
              </a:buClr>
              <a:buSzPts val="2000"/>
              <a:buFont typeface="Courier New"/>
              <a:buChar char="o"/>
            </a:pPr>
            <a:r>
              <a:rPr lang="en-US" sz="2000" b="0" i="1" u="none" strike="noStrike" cap="none">
                <a:solidFill>
                  <a:srgbClr val="264680"/>
                </a:solidFill>
                <a:latin typeface="Calibri"/>
                <a:ea typeface="Calibri"/>
                <a:cs typeface="Calibri"/>
                <a:sym typeface="Calibri"/>
              </a:rPr>
              <a:t>Why do you think this is happening?</a:t>
            </a:r>
            <a:endParaRPr/>
          </a:p>
          <a:p>
            <a:pPr marL="800100" marR="0" lvl="1" indent="-342900" algn="l" rtl="0">
              <a:spcBef>
                <a:spcPts val="0"/>
              </a:spcBef>
              <a:spcAft>
                <a:spcPts val="0"/>
              </a:spcAft>
              <a:buClr>
                <a:srgbClr val="264680"/>
              </a:buClr>
              <a:buSzPts val="2000"/>
              <a:buFont typeface="Courier New"/>
              <a:buChar char="o"/>
            </a:pPr>
            <a:r>
              <a:rPr lang="en-US" sz="2000" b="0" i="1" u="none" strike="noStrike" cap="none">
                <a:solidFill>
                  <a:srgbClr val="264680"/>
                </a:solidFill>
                <a:latin typeface="Calibri"/>
                <a:ea typeface="Calibri"/>
                <a:cs typeface="Calibri"/>
                <a:sym typeface="Calibri"/>
              </a:rPr>
              <a:t>Is it behaving like you thought?</a:t>
            </a:r>
            <a:endParaRPr/>
          </a:p>
          <a:p>
            <a:pPr marL="800100" marR="0" lvl="1" indent="-342900" algn="l" rtl="0">
              <a:spcBef>
                <a:spcPts val="0"/>
              </a:spcBef>
              <a:spcAft>
                <a:spcPts val="0"/>
              </a:spcAft>
              <a:buClr>
                <a:srgbClr val="264680"/>
              </a:buClr>
              <a:buSzPts val="2000"/>
              <a:buFont typeface="Courier New"/>
              <a:buChar char="o"/>
            </a:pPr>
            <a:r>
              <a:rPr lang="en-US" sz="2000" b="0" i="1" u="none" strike="noStrike" cap="none">
                <a:solidFill>
                  <a:srgbClr val="264680"/>
                </a:solidFill>
                <a:latin typeface="Calibri"/>
                <a:ea typeface="Calibri"/>
                <a:cs typeface="Calibri"/>
                <a:sym typeface="Calibri"/>
              </a:rPr>
              <a:t>What changes do you want to try? </a:t>
            </a:r>
            <a:endParaRPr/>
          </a:p>
        </p:txBody>
      </p:sp>
      <p:sp>
        <p:nvSpPr>
          <p:cNvPr id="175" name="Google Shape;175;p13"/>
          <p:cNvSpPr txBox="1"/>
          <p:nvPr/>
        </p:nvSpPr>
        <p:spPr>
          <a:xfrm>
            <a:off x="4193310" y="584200"/>
            <a:ext cx="6292308"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64680"/>
                </a:solidFill>
                <a:latin typeface="Calibri"/>
                <a:ea typeface="Calibri"/>
                <a:cs typeface="Calibri"/>
                <a:sym typeface="Calibri"/>
              </a:rPr>
              <a:t>Steps 5 &amp; 6: Build and Test &amp; Test …</a:t>
            </a:r>
            <a:endParaRPr sz="4400" b="1">
              <a:solidFill>
                <a:srgbClr val="26468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p:nvPr/>
        </p:nvSpPr>
        <p:spPr>
          <a:xfrm>
            <a:off x="3871658" y="621815"/>
            <a:ext cx="6292308"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264680"/>
                </a:solidFill>
                <a:latin typeface="Calibri"/>
                <a:ea typeface="Calibri"/>
                <a:cs typeface="Calibri"/>
                <a:sym typeface="Calibri"/>
              </a:rPr>
              <a:t>Steps 5 &amp; 6: Build and Test &amp; Test …</a:t>
            </a:r>
            <a:endParaRPr sz="4400" b="1" dirty="0">
              <a:solidFill>
                <a:srgbClr val="264680"/>
              </a:solidFill>
              <a:latin typeface="Calibri"/>
              <a:ea typeface="Calibri"/>
              <a:cs typeface="Calibri"/>
              <a:sym typeface="Calibri"/>
            </a:endParaRPr>
          </a:p>
        </p:txBody>
      </p:sp>
      <p:sp>
        <p:nvSpPr>
          <p:cNvPr id="182" name="Google Shape;182;p14"/>
          <p:cNvSpPr/>
          <p:nvPr/>
        </p:nvSpPr>
        <p:spPr>
          <a:xfrm>
            <a:off x="3962400" y="1422976"/>
            <a:ext cx="6700982" cy="5170646"/>
          </a:xfrm>
          <a:prstGeom prst="rect">
            <a:avLst/>
          </a:prstGeom>
          <a:noFill/>
          <a:ln>
            <a:noFill/>
          </a:ln>
        </p:spPr>
        <p:txBody>
          <a:bodyPr spcFirstLastPara="1" wrap="square" lIns="91425" tIns="45700" rIns="91425" bIns="45700" anchor="t" anchorCtr="0">
            <a:spAutoFit/>
          </a:bodyPr>
          <a:lstStyle/>
          <a:p>
            <a:pPr marL="0" marR="0" lvl="2" indent="0" algn="l" rtl="0">
              <a:spcBef>
                <a:spcPts val="0"/>
              </a:spcBef>
              <a:spcAft>
                <a:spcPts val="0"/>
              </a:spcAft>
              <a:buClr>
                <a:srgbClr val="264680"/>
              </a:buClr>
              <a:buSzPts val="2400"/>
              <a:buFont typeface="Arial"/>
              <a:buNone/>
            </a:pPr>
            <a:r>
              <a:rPr lang="en-US" sz="2400" b="0" i="0" u="sng" strike="noStrike" cap="none" dirty="0">
                <a:solidFill>
                  <a:srgbClr val="264680"/>
                </a:solidFill>
                <a:latin typeface="Calibri"/>
                <a:ea typeface="Calibri"/>
                <a:cs typeface="Calibri"/>
                <a:sym typeface="Calibri"/>
              </a:rPr>
              <a:t>Examples from </a:t>
            </a:r>
            <a:r>
              <a:rPr lang="en-US" sz="2400" b="0" i="0" u="sng" strike="noStrike" cap="none" dirty="0" err="1">
                <a:solidFill>
                  <a:srgbClr val="264680"/>
                </a:solidFill>
                <a:latin typeface="Calibri"/>
                <a:ea typeface="Calibri"/>
                <a:cs typeface="Calibri"/>
                <a:sym typeface="Calibri"/>
              </a:rPr>
              <a:t>TouchDown</a:t>
            </a:r>
            <a:endParaRPr sz="2400" b="0" i="0" u="sng" strike="noStrike" cap="none" dirty="0">
              <a:solidFill>
                <a:srgbClr val="264680"/>
              </a:solidFill>
              <a:latin typeface="Calibri"/>
              <a:ea typeface="Calibri"/>
              <a:cs typeface="Calibri"/>
              <a:sym typeface="Calibri"/>
            </a:endParaRPr>
          </a:p>
          <a:p>
            <a:pPr marL="230188" marR="0" lvl="2" indent="-1588" algn="l" rtl="0">
              <a:spcBef>
                <a:spcPts val="0"/>
              </a:spcBef>
              <a:spcAft>
                <a:spcPts val="0"/>
              </a:spcAft>
              <a:buClr>
                <a:schemeClr val="dk1"/>
              </a:buClr>
              <a:buSzPts val="2400"/>
              <a:buFont typeface="Arial"/>
              <a:buNone/>
            </a:pPr>
            <a:endParaRPr sz="2400" b="0" i="0" u="none" strike="noStrike" cap="none" dirty="0">
              <a:solidFill>
                <a:srgbClr val="264680"/>
              </a:solidFill>
              <a:latin typeface="Calibri"/>
              <a:ea typeface="Calibri"/>
              <a:cs typeface="Calibri"/>
              <a:sym typeface="Calibri"/>
            </a:endParaRPr>
          </a:p>
          <a:p>
            <a:pPr marL="461963" marR="0" lvl="3" indent="-346075" algn="l" rtl="0">
              <a:spcBef>
                <a:spcPts val="0"/>
              </a:spcBef>
              <a:spcAft>
                <a:spcPts val="0"/>
              </a:spcAft>
              <a:buClr>
                <a:srgbClr val="264680"/>
              </a:buClr>
              <a:buSzPts val="2200"/>
              <a:buFont typeface="Arial"/>
              <a:buChar char="•"/>
            </a:pPr>
            <a:r>
              <a:rPr lang="en-US" sz="2200" b="0" i="0" u="none" strike="noStrike" cap="none" dirty="0">
                <a:solidFill>
                  <a:srgbClr val="264680"/>
                </a:solidFill>
                <a:latin typeface="Calibri"/>
                <a:ea typeface="Calibri"/>
                <a:cs typeface="Calibri"/>
                <a:sym typeface="Calibri"/>
              </a:rPr>
              <a:t>Be prepared -- it’s loud, it’s messy, it’s fun, it’s educational </a:t>
            </a:r>
            <a:endParaRPr dirty="0"/>
          </a:p>
          <a:p>
            <a:pPr marL="461963" marR="0" lvl="3" indent="-295275" algn="l" rtl="0">
              <a:spcBef>
                <a:spcPts val="0"/>
              </a:spcBef>
              <a:spcAft>
                <a:spcPts val="0"/>
              </a:spcAft>
              <a:buClr>
                <a:schemeClr val="dk1"/>
              </a:buClr>
              <a:buSzPts val="800"/>
              <a:buFont typeface="Arial"/>
              <a:buNone/>
            </a:pPr>
            <a:endParaRPr sz="800" b="0" i="0" u="none" strike="noStrike" cap="none" dirty="0">
              <a:solidFill>
                <a:srgbClr val="264680"/>
              </a:solidFill>
              <a:latin typeface="Calibri"/>
              <a:ea typeface="Calibri"/>
              <a:cs typeface="Calibri"/>
              <a:sym typeface="Calibri"/>
            </a:endParaRPr>
          </a:p>
          <a:p>
            <a:pPr marL="461963" marR="0" lvl="3" indent="-346075" algn="l" rtl="0">
              <a:spcBef>
                <a:spcPts val="0"/>
              </a:spcBef>
              <a:spcAft>
                <a:spcPts val="0"/>
              </a:spcAft>
              <a:buClr>
                <a:srgbClr val="264680"/>
              </a:buClr>
              <a:buSzPts val="2200"/>
              <a:buFont typeface="Arial"/>
              <a:buChar char="•"/>
            </a:pPr>
            <a:r>
              <a:rPr lang="en-US" sz="2200" b="0" i="0" u="none" strike="noStrike" cap="none" dirty="0">
                <a:solidFill>
                  <a:srgbClr val="264680"/>
                </a:solidFill>
                <a:latin typeface="Calibri"/>
                <a:ea typeface="Calibri"/>
                <a:cs typeface="Calibri"/>
                <a:sym typeface="Calibri"/>
              </a:rPr>
              <a:t>Ask kids to look for what’s working, what’s not working, and what could be improved.</a:t>
            </a:r>
            <a:endParaRPr dirty="0"/>
          </a:p>
          <a:p>
            <a:pPr marL="457200" marR="0" lvl="4" indent="0" algn="l" rtl="0">
              <a:spcBef>
                <a:spcPts val="0"/>
              </a:spcBef>
              <a:spcAft>
                <a:spcPts val="0"/>
              </a:spcAft>
              <a:buNone/>
            </a:pPr>
            <a:r>
              <a:rPr lang="en-US" sz="2200" b="0" i="1" u="none" strike="noStrike" cap="none" dirty="0">
                <a:solidFill>
                  <a:srgbClr val="264680"/>
                </a:solidFill>
                <a:latin typeface="Calibri"/>
                <a:ea typeface="Calibri"/>
                <a:cs typeface="Calibri"/>
                <a:sym typeface="Calibri"/>
              </a:rPr>
              <a:t>Example: Encourage kids to look at other teams landers. Does that spark any ideas? </a:t>
            </a:r>
            <a:endParaRPr sz="2200" b="0" i="1" u="none" strike="noStrike" cap="none" dirty="0">
              <a:solidFill>
                <a:srgbClr val="264680"/>
              </a:solidFill>
              <a:latin typeface="Calibri"/>
              <a:ea typeface="Calibri"/>
              <a:cs typeface="Calibri"/>
              <a:sym typeface="Calibri"/>
            </a:endParaRPr>
          </a:p>
          <a:p>
            <a:pPr marL="461963" marR="0" lvl="3" indent="-295275" algn="l" rtl="0">
              <a:spcBef>
                <a:spcPts val="0"/>
              </a:spcBef>
              <a:spcAft>
                <a:spcPts val="0"/>
              </a:spcAft>
              <a:buClr>
                <a:schemeClr val="dk1"/>
              </a:buClr>
              <a:buSzPts val="800"/>
              <a:buFont typeface="Arial"/>
              <a:buNone/>
            </a:pPr>
            <a:endParaRPr sz="800" b="0" i="0" u="none" strike="noStrike" cap="none" dirty="0">
              <a:solidFill>
                <a:srgbClr val="264680"/>
              </a:solidFill>
              <a:latin typeface="Calibri"/>
              <a:ea typeface="Calibri"/>
              <a:cs typeface="Calibri"/>
              <a:sym typeface="Calibri"/>
            </a:endParaRPr>
          </a:p>
          <a:p>
            <a:pPr marL="461963" marR="0" lvl="3" indent="-346075" algn="l" rtl="0">
              <a:spcBef>
                <a:spcPts val="0"/>
              </a:spcBef>
              <a:spcAft>
                <a:spcPts val="0"/>
              </a:spcAft>
              <a:buClr>
                <a:srgbClr val="264680"/>
              </a:buClr>
              <a:buSzPts val="2200"/>
              <a:buFont typeface="Calibri"/>
              <a:buChar char="•"/>
            </a:pPr>
            <a:r>
              <a:rPr lang="en-US" sz="2200" b="0" i="0" u="none" strike="noStrike" cap="none" dirty="0">
                <a:solidFill>
                  <a:srgbClr val="264680"/>
                </a:solidFill>
                <a:latin typeface="Calibri"/>
                <a:ea typeface="Calibri"/>
                <a:cs typeface="Calibri"/>
                <a:sym typeface="Calibri"/>
              </a:rPr>
              <a:t>Extension </a:t>
            </a:r>
            <a:r>
              <a:rPr lang="en-US" sz="2200" b="0" i="0" u="none" strike="noStrike" cap="none" dirty="0" err="1">
                <a:solidFill>
                  <a:srgbClr val="264680"/>
                </a:solidFill>
                <a:latin typeface="Calibri"/>
                <a:ea typeface="Calibri"/>
                <a:cs typeface="Calibri"/>
                <a:sym typeface="Calibri"/>
              </a:rPr>
              <a:t>TouchDown</a:t>
            </a:r>
            <a:r>
              <a:rPr lang="en-US" sz="2200" b="0" i="0" u="none" strike="noStrike" cap="none" dirty="0">
                <a:solidFill>
                  <a:srgbClr val="264680"/>
                </a:solidFill>
                <a:latin typeface="Calibri"/>
                <a:ea typeface="Calibri"/>
                <a:cs typeface="Calibri"/>
                <a:sym typeface="Calibri"/>
              </a:rPr>
              <a:t> examples:</a:t>
            </a:r>
            <a:endParaRPr dirty="0"/>
          </a:p>
          <a:p>
            <a:pPr marL="919163" marR="0" lvl="4" indent="-346075" algn="l" rtl="0">
              <a:spcBef>
                <a:spcPts val="0"/>
              </a:spcBef>
              <a:spcAft>
                <a:spcPts val="0"/>
              </a:spcAft>
              <a:buClr>
                <a:srgbClr val="264680"/>
              </a:buClr>
              <a:buSzPts val="2200"/>
              <a:buFont typeface="Courier New"/>
              <a:buChar char="o"/>
            </a:pPr>
            <a:r>
              <a:rPr lang="en-US" sz="2200" b="0" i="1" u="none" strike="noStrike" cap="none" dirty="0">
                <a:solidFill>
                  <a:srgbClr val="264680"/>
                </a:solidFill>
                <a:latin typeface="Calibri"/>
                <a:ea typeface="Calibri"/>
                <a:cs typeface="Calibri"/>
                <a:sym typeface="Calibri"/>
              </a:rPr>
              <a:t>Increase the drop length from 1 foot to 2 feet</a:t>
            </a:r>
            <a:endParaRPr dirty="0"/>
          </a:p>
          <a:p>
            <a:pPr marL="919163" marR="0" lvl="4" indent="-346075" algn="l" rtl="0">
              <a:spcBef>
                <a:spcPts val="0"/>
              </a:spcBef>
              <a:spcAft>
                <a:spcPts val="0"/>
              </a:spcAft>
              <a:buClr>
                <a:srgbClr val="264680"/>
              </a:buClr>
              <a:buSzPts val="2200"/>
              <a:buFont typeface="Courier New"/>
              <a:buChar char="o"/>
            </a:pPr>
            <a:r>
              <a:rPr lang="en-US" sz="2200" b="0" i="1" u="none" strike="noStrike" cap="none" dirty="0">
                <a:solidFill>
                  <a:srgbClr val="264680"/>
                </a:solidFill>
                <a:latin typeface="Calibri"/>
                <a:ea typeface="Calibri"/>
                <a:cs typeface="Calibri"/>
                <a:sym typeface="Calibri"/>
              </a:rPr>
              <a:t>Have them redesign but remove a critical building material</a:t>
            </a:r>
            <a:endParaRPr dirty="0"/>
          </a:p>
          <a:p>
            <a:pPr marL="919163" marR="0" lvl="4" indent="-346075" algn="l" rtl="0">
              <a:spcBef>
                <a:spcPts val="0"/>
              </a:spcBef>
              <a:spcAft>
                <a:spcPts val="0"/>
              </a:spcAft>
              <a:buClr>
                <a:srgbClr val="264680"/>
              </a:buClr>
              <a:buSzPts val="2200"/>
              <a:buFont typeface="Courier New"/>
              <a:buChar char="o"/>
            </a:pPr>
            <a:r>
              <a:rPr lang="en-US" sz="2200" b="0" i="1" u="none" strike="noStrike" cap="none" dirty="0">
                <a:solidFill>
                  <a:srgbClr val="264680"/>
                </a:solidFill>
                <a:latin typeface="Calibri"/>
                <a:ea typeface="Calibri"/>
                <a:cs typeface="Calibri"/>
                <a:sym typeface="Calibri"/>
              </a:rPr>
              <a:t>Challenge them to try a completely new design</a:t>
            </a:r>
            <a:endParaRPr sz="2200" b="0" i="1" u="none" strike="noStrike" cap="none" dirty="0">
              <a:solidFill>
                <a:srgbClr val="264680"/>
              </a:solidFill>
              <a:latin typeface="Calibri"/>
              <a:ea typeface="Calibri"/>
              <a:cs typeface="Calibri"/>
              <a:sym typeface="Calibri"/>
            </a:endParaRPr>
          </a:p>
          <a:p>
            <a:pPr marL="461963" marR="0" lvl="2" indent="-346075" algn="l" rtl="0">
              <a:spcBef>
                <a:spcPts val="0"/>
              </a:spcBef>
              <a:spcAft>
                <a:spcPts val="0"/>
              </a:spcAft>
              <a:buNone/>
            </a:pPr>
            <a:endParaRPr sz="2400" b="0" i="0" u="none" strike="noStrike" cap="none" dirty="0">
              <a:solidFill>
                <a:srgbClr val="26468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p:nvPr/>
        </p:nvSpPr>
        <p:spPr>
          <a:xfrm>
            <a:off x="2590800" y="1981200"/>
            <a:ext cx="7975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89" name="Google Shape;189;p15"/>
          <p:cNvSpPr/>
          <p:nvPr/>
        </p:nvSpPr>
        <p:spPr>
          <a:xfrm>
            <a:off x="4239491" y="1488044"/>
            <a:ext cx="7374467" cy="481734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400" u="sng" dirty="0">
                <a:solidFill>
                  <a:srgbClr val="264680"/>
                </a:solidFill>
                <a:latin typeface="Calibri"/>
                <a:ea typeface="Calibri"/>
                <a:cs typeface="Calibri"/>
                <a:sym typeface="Calibri"/>
              </a:rPr>
              <a:t>Getting Ready: </a:t>
            </a:r>
            <a:r>
              <a:rPr lang="en-US" sz="2400" i="1" u="sng" dirty="0">
                <a:solidFill>
                  <a:srgbClr val="264680"/>
                </a:solidFill>
                <a:latin typeface="Calibri"/>
                <a:ea typeface="Calibri"/>
                <a:cs typeface="Calibri"/>
                <a:sym typeface="Calibri"/>
              </a:rPr>
              <a:t>BEFORE</a:t>
            </a:r>
            <a:r>
              <a:rPr lang="en-US" sz="2400" u="sng" dirty="0">
                <a:solidFill>
                  <a:srgbClr val="264680"/>
                </a:solidFill>
                <a:latin typeface="Calibri"/>
                <a:ea typeface="Calibri"/>
                <a:cs typeface="Calibri"/>
                <a:sym typeface="Calibri"/>
              </a:rPr>
              <a:t> you meet with students:</a:t>
            </a:r>
            <a:endParaRPr dirty="0"/>
          </a:p>
          <a:p>
            <a:pPr marL="0" marR="0" lvl="0" indent="0" algn="l" rtl="0">
              <a:lnSpc>
                <a:spcPct val="120000"/>
              </a:lnSpc>
              <a:spcBef>
                <a:spcPts val="0"/>
              </a:spcBef>
              <a:spcAft>
                <a:spcPts val="0"/>
              </a:spcAft>
              <a:buNone/>
            </a:pPr>
            <a:endParaRPr sz="800" dirty="0">
              <a:solidFill>
                <a:srgbClr val="264680"/>
              </a:solidFill>
              <a:latin typeface="Calibri"/>
              <a:ea typeface="Calibri"/>
              <a:cs typeface="Calibri"/>
              <a:sym typeface="Calibri"/>
            </a:endParaRPr>
          </a:p>
          <a:p>
            <a:pPr marL="0" marR="0" lvl="0" indent="0" algn="l" rtl="0">
              <a:lnSpc>
                <a:spcPct val="120000"/>
              </a:lnSpc>
              <a:spcBef>
                <a:spcPts val="0"/>
              </a:spcBef>
              <a:spcAft>
                <a:spcPts val="0"/>
              </a:spcAft>
              <a:buNone/>
            </a:pPr>
            <a:r>
              <a:rPr lang="en-US" sz="2200" dirty="0">
                <a:solidFill>
                  <a:srgbClr val="264680"/>
                </a:solidFill>
                <a:latin typeface="Calibri"/>
                <a:ea typeface="Calibri"/>
                <a:cs typeface="Calibri"/>
                <a:sym typeface="Calibri"/>
              </a:rPr>
              <a:t>This step often gets skipped due to time. Kids are having so much fun it’s hard to stop them. But this is an important time to ask kids:</a:t>
            </a:r>
            <a:endParaRPr dirty="0"/>
          </a:p>
          <a:p>
            <a:pPr marL="0" marR="0" lvl="0" indent="0" algn="l" rtl="0">
              <a:lnSpc>
                <a:spcPct val="120000"/>
              </a:lnSpc>
              <a:spcBef>
                <a:spcPts val="0"/>
              </a:spcBef>
              <a:spcAft>
                <a:spcPts val="0"/>
              </a:spcAft>
              <a:buNone/>
            </a:pPr>
            <a:endParaRPr sz="800" dirty="0">
              <a:solidFill>
                <a:srgbClr val="264680"/>
              </a:solidFill>
              <a:latin typeface="Calibri"/>
              <a:ea typeface="Calibri"/>
              <a:cs typeface="Calibri"/>
              <a:sym typeface="Calibri"/>
            </a:endParaRPr>
          </a:p>
          <a:p>
            <a:pPr marL="631825" marR="0" lvl="0" indent="-403225" algn="l" rtl="0">
              <a:spcBef>
                <a:spcPts val="0"/>
              </a:spcBef>
              <a:spcAft>
                <a:spcPts val="0"/>
              </a:spcAft>
              <a:buClr>
                <a:srgbClr val="264680"/>
              </a:buClr>
              <a:buSzPts val="2000"/>
              <a:buFont typeface="Arial"/>
              <a:buChar char="•"/>
            </a:pPr>
            <a:r>
              <a:rPr lang="en-US" sz="2000" dirty="0">
                <a:solidFill>
                  <a:srgbClr val="264680"/>
                </a:solidFill>
                <a:latin typeface="Calibri"/>
                <a:ea typeface="Calibri"/>
                <a:cs typeface="Calibri"/>
                <a:sym typeface="Calibri"/>
              </a:rPr>
              <a:t>What worked? Did they have any unexpected outcomes or results? </a:t>
            </a:r>
            <a:endParaRPr dirty="0"/>
          </a:p>
          <a:p>
            <a:pPr marL="631825" marR="0" lvl="0" indent="-403225" algn="l" rtl="0">
              <a:spcBef>
                <a:spcPts val="0"/>
              </a:spcBef>
              <a:spcAft>
                <a:spcPts val="0"/>
              </a:spcAft>
              <a:buClr>
                <a:srgbClr val="264680"/>
              </a:buClr>
              <a:buSzPts val="2000"/>
              <a:buFont typeface="Arial"/>
              <a:buChar char="•"/>
            </a:pPr>
            <a:r>
              <a:rPr lang="en-US" sz="2000" dirty="0">
                <a:solidFill>
                  <a:srgbClr val="264680"/>
                </a:solidFill>
                <a:latin typeface="Calibri"/>
                <a:ea typeface="Calibri"/>
                <a:cs typeface="Calibri"/>
                <a:sym typeface="Calibri"/>
              </a:rPr>
              <a:t>Ask kids to talk about their designs and their favorite features.  </a:t>
            </a:r>
            <a:endParaRPr dirty="0"/>
          </a:p>
          <a:p>
            <a:pPr marL="631825" marR="0" lvl="0" indent="-403225" algn="l" rtl="0">
              <a:spcBef>
                <a:spcPts val="0"/>
              </a:spcBef>
              <a:spcAft>
                <a:spcPts val="0"/>
              </a:spcAft>
              <a:buClr>
                <a:srgbClr val="264680"/>
              </a:buClr>
              <a:buSzPts val="2000"/>
              <a:buFont typeface="Arial"/>
              <a:buChar char="•"/>
            </a:pPr>
            <a:r>
              <a:rPr lang="en-US" sz="2000" dirty="0">
                <a:solidFill>
                  <a:srgbClr val="264680"/>
                </a:solidFill>
                <a:latin typeface="Calibri"/>
                <a:ea typeface="Calibri"/>
                <a:cs typeface="Calibri"/>
                <a:sym typeface="Calibri"/>
              </a:rPr>
              <a:t>Review the goal of the activity, and how someone could benefit from what they’ve made.  </a:t>
            </a:r>
            <a:endParaRPr dirty="0"/>
          </a:p>
          <a:p>
            <a:pPr marL="631825" marR="0" lvl="0" indent="-403225" algn="l" rtl="0">
              <a:spcBef>
                <a:spcPts val="0"/>
              </a:spcBef>
              <a:spcAft>
                <a:spcPts val="0"/>
              </a:spcAft>
              <a:buClr>
                <a:srgbClr val="264680"/>
              </a:buClr>
              <a:buSzPts val="2000"/>
              <a:buFont typeface="Arial"/>
              <a:buChar char="•"/>
            </a:pPr>
            <a:r>
              <a:rPr lang="en-US" sz="2000" dirty="0">
                <a:solidFill>
                  <a:srgbClr val="264680"/>
                </a:solidFill>
                <a:latin typeface="Calibri"/>
                <a:ea typeface="Calibri"/>
                <a:cs typeface="Calibri"/>
                <a:sym typeface="Calibri"/>
              </a:rPr>
              <a:t>Is there another team’s design they admired or borrowed from? </a:t>
            </a:r>
            <a:endParaRPr sz="2000" dirty="0">
              <a:solidFill>
                <a:srgbClr val="264680"/>
              </a:solidFill>
              <a:latin typeface="Calibri"/>
              <a:ea typeface="Calibri"/>
              <a:cs typeface="Calibri"/>
              <a:sym typeface="Calibri"/>
            </a:endParaRPr>
          </a:p>
          <a:p>
            <a:pPr marL="631825" marR="0" lvl="0" indent="-403225" algn="l" rtl="0">
              <a:spcBef>
                <a:spcPts val="0"/>
              </a:spcBef>
              <a:spcAft>
                <a:spcPts val="0"/>
              </a:spcAft>
              <a:buClr>
                <a:srgbClr val="264680"/>
              </a:buClr>
              <a:buSzPts val="2000"/>
              <a:buFont typeface="Arial"/>
              <a:buChar char="•"/>
            </a:pPr>
            <a:r>
              <a:rPr lang="en-US" sz="2000" dirty="0">
                <a:solidFill>
                  <a:srgbClr val="264680"/>
                </a:solidFill>
                <a:latin typeface="Calibri"/>
                <a:ea typeface="Calibri"/>
                <a:cs typeface="Calibri"/>
                <a:sym typeface="Calibri"/>
              </a:rPr>
              <a:t>Have kids talk about how they used the design process.</a:t>
            </a:r>
            <a:endParaRPr sz="2000" b="1" dirty="0">
              <a:solidFill>
                <a:srgbClr val="264680"/>
              </a:solidFill>
              <a:latin typeface="Calibri"/>
              <a:ea typeface="Calibri"/>
              <a:cs typeface="Calibri"/>
              <a:sym typeface="Calibri"/>
            </a:endParaRPr>
          </a:p>
          <a:p>
            <a:pPr marL="342900" marR="0" lvl="0" indent="-203200" algn="l" rtl="0">
              <a:lnSpc>
                <a:spcPct val="120000"/>
              </a:lnSpc>
              <a:spcBef>
                <a:spcPts val="0"/>
              </a:spcBef>
              <a:spcAft>
                <a:spcPts val="0"/>
              </a:spcAft>
              <a:buClr>
                <a:schemeClr val="dk1"/>
              </a:buClr>
              <a:buSzPts val="2200"/>
              <a:buFont typeface="Arial"/>
              <a:buNone/>
            </a:pPr>
            <a:endParaRPr sz="2200" dirty="0">
              <a:solidFill>
                <a:srgbClr val="264680"/>
              </a:solidFill>
              <a:latin typeface="Calibri"/>
              <a:ea typeface="Calibri"/>
              <a:cs typeface="Calibri"/>
              <a:sym typeface="Calibri"/>
            </a:endParaRPr>
          </a:p>
        </p:txBody>
      </p:sp>
      <p:sp>
        <p:nvSpPr>
          <p:cNvPr id="190" name="Google Shape;190;p15"/>
          <p:cNvSpPr txBox="1"/>
          <p:nvPr/>
        </p:nvSpPr>
        <p:spPr>
          <a:xfrm>
            <a:off x="4239491" y="667327"/>
            <a:ext cx="3744735"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64680"/>
                </a:solidFill>
                <a:latin typeface="Calibri"/>
                <a:ea typeface="Calibri"/>
                <a:cs typeface="Calibri"/>
                <a:sym typeface="Calibri"/>
              </a:rPr>
              <a:t>Step 7: Share Results </a:t>
            </a:r>
            <a:endParaRPr sz="4400" b="1">
              <a:solidFill>
                <a:srgbClr val="26468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p:nvPr/>
        </p:nvSpPr>
        <p:spPr>
          <a:xfrm>
            <a:off x="4239491" y="667327"/>
            <a:ext cx="3744735"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64680"/>
                </a:solidFill>
                <a:latin typeface="Calibri"/>
                <a:ea typeface="Calibri"/>
                <a:cs typeface="Calibri"/>
                <a:sym typeface="Calibri"/>
              </a:rPr>
              <a:t>Step 7: Share Results </a:t>
            </a:r>
            <a:endParaRPr sz="4400" b="1">
              <a:solidFill>
                <a:srgbClr val="264680"/>
              </a:solidFill>
              <a:latin typeface="Calibri"/>
              <a:ea typeface="Calibri"/>
              <a:cs typeface="Calibri"/>
              <a:sym typeface="Calibri"/>
            </a:endParaRPr>
          </a:p>
        </p:txBody>
      </p:sp>
      <p:sp>
        <p:nvSpPr>
          <p:cNvPr id="197" name="Google Shape;197;p16"/>
          <p:cNvSpPr/>
          <p:nvPr/>
        </p:nvSpPr>
        <p:spPr>
          <a:xfrm>
            <a:off x="4359293" y="1861808"/>
            <a:ext cx="6839526" cy="4031873"/>
          </a:xfrm>
          <a:prstGeom prst="rect">
            <a:avLst/>
          </a:prstGeom>
          <a:noFill/>
          <a:ln>
            <a:noFill/>
          </a:ln>
        </p:spPr>
        <p:txBody>
          <a:bodyPr spcFirstLastPara="1" wrap="square" lIns="91425" tIns="45700" rIns="91425" bIns="45700" anchor="t" anchorCtr="0">
            <a:spAutoFit/>
          </a:bodyPr>
          <a:lstStyle/>
          <a:p>
            <a:pPr marL="0" marR="0" lvl="2" indent="0" algn="l" rtl="0">
              <a:spcBef>
                <a:spcPts val="0"/>
              </a:spcBef>
              <a:spcAft>
                <a:spcPts val="0"/>
              </a:spcAft>
              <a:buClr>
                <a:srgbClr val="264680"/>
              </a:buClr>
              <a:buSzPts val="2400"/>
              <a:buFont typeface="Arial"/>
              <a:buNone/>
            </a:pPr>
            <a:r>
              <a:rPr lang="en-US" sz="2400" b="0" i="0" u="sng" strike="noStrike" cap="none">
                <a:solidFill>
                  <a:srgbClr val="264680"/>
                </a:solidFill>
                <a:latin typeface="Calibri"/>
                <a:ea typeface="Calibri"/>
                <a:cs typeface="Calibri"/>
                <a:sym typeface="Calibri"/>
              </a:rPr>
              <a:t>Examples from TouchDown</a:t>
            </a:r>
            <a:endParaRPr sz="2400" b="0" i="0" u="sng" strike="noStrike" cap="none">
              <a:solidFill>
                <a:srgbClr val="264680"/>
              </a:solidFill>
              <a:latin typeface="Calibri"/>
              <a:ea typeface="Calibri"/>
              <a:cs typeface="Calibri"/>
              <a:sym typeface="Calibri"/>
            </a:endParaRPr>
          </a:p>
          <a:p>
            <a:pPr marL="571500" marR="0" lvl="1" indent="-457200" algn="l" rtl="0">
              <a:spcBef>
                <a:spcPts val="0"/>
              </a:spcBef>
              <a:spcAft>
                <a:spcPts val="0"/>
              </a:spcAft>
              <a:buNone/>
            </a:pPr>
            <a:endParaRPr sz="800" b="0" i="0" u="sng" strike="noStrike" cap="none">
              <a:solidFill>
                <a:srgbClr val="264680"/>
              </a:solidFill>
              <a:latin typeface="Calibri"/>
              <a:ea typeface="Calibri"/>
              <a:cs typeface="Calibri"/>
              <a:sym typeface="Calibri"/>
            </a:endParaRPr>
          </a:p>
          <a:p>
            <a:pPr marL="457200" marR="0" lvl="0" indent="-457200" algn="l" rtl="0">
              <a:spcBef>
                <a:spcPts val="0"/>
              </a:spcBef>
              <a:spcAft>
                <a:spcPts val="0"/>
              </a:spcAft>
              <a:buClr>
                <a:srgbClr val="264680"/>
              </a:buClr>
              <a:buSzPts val="2200"/>
              <a:buFont typeface="Arial"/>
              <a:buChar char="•"/>
            </a:pPr>
            <a:r>
              <a:rPr lang="en-US" sz="2200">
                <a:solidFill>
                  <a:srgbClr val="264680"/>
                </a:solidFill>
                <a:latin typeface="Calibri"/>
                <a:ea typeface="Calibri"/>
                <a:cs typeface="Calibri"/>
                <a:sym typeface="Calibri"/>
              </a:rPr>
              <a:t>Gather them together to display their work.</a:t>
            </a:r>
            <a:endParaRPr/>
          </a:p>
          <a:p>
            <a:pPr marL="457200" marR="0" lvl="0" indent="-406400" algn="l" rtl="0">
              <a:spcBef>
                <a:spcPts val="0"/>
              </a:spcBef>
              <a:spcAft>
                <a:spcPts val="0"/>
              </a:spcAft>
              <a:buClr>
                <a:schemeClr val="dk1"/>
              </a:buClr>
              <a:buSzPts val="800"/>
              <a:buFont typeface="Arial"/>
              <a:buNone/>
            </a:pPr>
            <a:endParaRPr sz="800">
              <a:solidFill>
                <a:srgbClr val="264680"/>
              </a:solidFill>
              <a:latin typeface="Calibri"/>
              <a:ea typeface="Calibri"/>
              <a:cs typeface="Calibri"/>
              <a:sym typeface="Calibri"/>
            </a:endParaRPr>
          </a:p>
          <a:p>
            <a:pPr marL="457200" marR="0" lvl="0" indent="-457200" algn="l" rtl="0">
              <a:spcBef>
                <a:spcPts val="0"/>
              </a:spcBef>
              <a:spcAft>
                <a:spcPts val="0"/>
              </a:spcAft>
              <a:buClr>
                <a:srgbClr val="264680"/>
              </a:buClr>
              <a:buSzPts val="2200"/>
              <a:buFont typeface="Arial"/>
              <a:buChar char="•"/>
            </a:pPr>
            <a:r>
              <a:rPr lang="en-US" sz="2200">
                <a:solidFill>
                  <a:srgbClr val="264680"/>
                </a:solidFill>
                <a:latin typeface="Calibri"/>
                <a:ea typeface="Calibri"/>
                <a:cs typeface="Calibri"/>
                <a:sym typeface="Calibri"/>
              </a:rPr>
              <a:t>What forces effected your lander as it fell? Did it fall like you thought it would? What changes did you make after observing it’s first test flight? </a:t>
            </a:r>
            <a:endParaRPr/>
          </a:p>
          <a:p>
            <a:pPr marL="457200" marR="0" lvl="0" indent="-406400" algn="l" rtl="0">
              <a:spcBef>
                <a:spcPts val="0"/>
              </a:spcBef>
              <a:spcAft>
                <a:spcPts val="0"/>
              </a:spcAft>
              <a:buClr>
                <a:schemeClr val="dk1"/>
              </a:buClr>
              <a:buSzPts val="800"/>
              <a:buFont typeface="Arial"/>
              <a:buNone/>
            </a:pPr>
            <a:endParaRPr sz="800">
              <a:solidFill>
                <a:srgbClr val="264680"/>
              </a:solidFill>
              <a:latin typeface="Calibri"/>
              <a:ea typeface="Calibri"/>
              <a:cs typeface="Calibri"/>
              <a:sym typeface="Calibri"/>
            </a:endParaRPr>
          </a:p>
          <a:p>
            <a:pPr marL="457200" marR="0" lvl="0" indent="-457200" algn="l" rtl="0">
              <a:spcBef>
                <a:spcPts val="0"/>
              </a:spcBef>
              <a:spcAft>
                <a:spcPts val="0"/>
              </a:spcAft>
              <a:buClr>
                <a:srgbClr val="264680"/>
              </a:buClr>
              <a:buSzPts val="2200"/>
              <a:buFont typeface="Arial"/>
              <a:buChar char="•"/>
            </a:pPr>
            <a:r>
              <a:rPr lang="en-US" sz="2200">
                <a:solidFill>
                  <a:srgbClr val="264680"/>
                </a:solidFill>
                <a:latin typeface="Calibri"/>
                <a:ea typeface="Calibri"/>
                <a:cs typeface="Calibri"/>
                <a:sym typeface="Calibri"/>
              </a:rPr>
              <a:t>What did you learn from watching other team’s test their landers?</a:t>
            </a:r>
            <a:endParaRPr/>
          </a:p>
          <a:p>
            <a:pPr marL="457200" marR="0" lvl="0" indent="-406400" algn="l" rtl="0">
              <a:spcBef>
                <a:spcPts val="0"/>
              </a:spcBef>
              <a:spcAft>
                <a:spcPts val="0"/>
              </a:spcAft>
              <a:buClr>
                <a:schemeClr val="dk1"/>
              </a:buClr>
              <a:buSzPts val="800"/>
              <a:buFont typeface="Arial"/>
              <a:buNone/>
            </a:pPr>
            <a:endParaRPr sz="800">
              <a:solidFill>
                <a:srgbClr val="264680"/>
              </a:solidFill>
              <a:latin typeface="Calibri"/>
              <a:ea typeface="Calibri"/>
              <a:cs typeface="Calibri"/>
              <a:sym typeface="Calibri"/>
            </a:endParaRPr>
          </a:p>
          <a:p>
            <a:pPr marL="457200" marR="0" lvl="0" indent="-457200" algn="l" rtl="0">
              <a:spcBef>
                <a:spcPts val="0"/>
              </a:spcBef>
              <a:spcAft>
                <a:spcPts val="0"/>
              </a:spcAft>
              <a:buClr>
                <a:srgbClr val="264680"/>
              </a:buClr>
              <a:buSzPts val="2200"/>
              <a:buFont typeface="Arial"/>
              <a:buChar char="•"/>
            </a:pPr>
            <a:r>
              <a:rPr lang="en-US" sz="2200">
                <a:solidFill>
                  <a:srgbClr val="264680"/>
                </a:solidFill>
                <a:latin typeface="Calibri"/>
                <a:ea typeface="Calibri"/>
                <a:cs typeface="Calibri"/>
                <a:sym typeface="Calibri"/>
              </a:rPr>
              <a:t>The moon is covered in thick dust. How might this be an advantage or disadvantage? </a:t>
            </a:r>
            <a:endParaRPr sz="2200">
              <a:solidFill>
                <a:srgbClr val="264680"/>
              </a:solidFill>
              <a:latin typeface="Calibri"/>
              <a:ea typeface="Calibri"/>
              <a:cs typeface="Calibri"/>
              <a:sym typeface="Calibri"/>
            </a:endParaRPr>
          </a:p>
          <a:p>
            <a:pPr marL="457200" marR="0" lvl="0" indent="-457200" algn="l" rtl="0">
              <a:spcBef>
                <a:spcPts val="0"/>
              </a:spcBef>
              <a:spcAft>
                <a:spcPts val="0"/>
              </a:spcAft>
              <a:buNone/>
            </a:pPr>
            <a:endParaRPr sz="2400">
              <a:solidFill>
                <a:srgbClr val="26468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sp>
        <p:nvSpPr>
          <p:cNvPr id="92" name="Google Shape;92;p2"/>
          <p:cNvSpPr/>
          <p:nvPr/>
        </p:nvSpPr>
        <p:spPr>
          <a:xfrm>
            <a:off x="1016000" y="1477416"/>
            <a:ext cx="6537739" cy="23698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264680"/>
                </a:solidFill>
                <a:latin typeface="Calibri"/>
                <a:ea typeface="Calibri"/>
                <a:cs typeface="Calibri"/>
                <a:sym typeface="Calibri"/>
              </a:rPr>
              <a:t>The Challenge</a:t>
            </a:r>
            <a:endParaRPr sz="2000">
              <a:solidFill>
                <a:srgbClr val="264680"/>
              </a:solidFill>
              <a:latin typeface="Calibri"/>
              <a:ea typeface="Calibri"/>
              <a:cs typeface="Calibri"/>
              <a:sym typeface="Calibri"/>
            </a:endParaRPr>
          </a:p>
          <a:p>
            <a:pPr marL="0" marR="0" lvl="0" indent="0" algn="l" rtl="0">
              <a:spcBef>
                <a:spcPts val="0"/>
              </a:spcBef>
              <a:spcAft>
                <a:spcPts val="0"/>
              </a:spcAft>
              <a:buNone/>
            </a:pPr>
            <a:endParaRPr sz="800">
              <a:solidFill>
                <a:srgbClr val="264680"/>
              </a:solidFill>
              <a:latin typeface="Calibri"/>
              <a:ea typeface="Calibri"/>
              <a:cs typeface="Calibri"/>
              <a:sym typeface="Calibri"/>
            </a:endParaRPr>
          </a:p>
          <a:p>
            <a:pPr marL="0" marR="0" lvl="0" indent="0" algn="l" rtl="0">
              <a:spcBef>
                <a:spcPts val="0"/>
              </a:spcBef>
              <a:spcAft>
                <a:spcPts val="0"/>
              </a:spcAft>
              <a:buNone/>
            </a:pPr>
            <a:r>
              <a:rPr lang="en-US" sz="2000">
                <a:solidFill>
                  <a:srgbClr val="264680"/>
                </a:solidFill>
                <a:latin typeface="Calibri"/>
                <a:ea typeface="Calibri"/>
                <a:cs typeface="Calibri"/>
                <a:sym typeface="Calibri"/>
              </a:rPr>
              <a:t>Design and build a system that will protect two “astronauts” </a:t>
            </a:r>
            <a:endParaRPr/>
          </a:p>
          <a:p>
            <a:pPr marL="0" marR="0" lvl="0" indent="0" algn="l" rtl="0">
              <a:spcBef>
                <a:spcPts val="0"/>
              </a:spcBef>
              <a:spcAft>
                <a:spcPts val="0"/>
              </a:spcAft>
              <a:buNone/>
            </a:pPr>
            <a:r>
              <a:rPr lang="en-US" sz="2000">
                <a:solidFill>
                  <a:srgbClr val="264680"/>
                </a:solidFill>
                <a:latin typeface="Calibri"/>
                <a:ea typeface="Calibri"/>
                <a:cs typeface="Calibri"/>
                <a:sym typeface="Calibri"/>
              </a:rPr>
              <a:t>when they land.</a:t>
            </a:r>
            <a:endParaRPr/>
          </a:p>
          <a:p>
            <a:pPr marL="0" marR="0" lvl="0" indent="0" algn="l" rtl="0">
              <a:spcBef>
                <a:spcPts val="0"/>
              </a:spcBef>
              <a:spcAft>
                <a:spcPts val="0"/>
              </a:spcAft>
              <a:buNone/>
            </a:pPr>
            <a:endParaRPr sz="2000">
              <a:solidFill>
                <a:srgbClr val="264680"/>
              </a:solidFill>
              <a:latin typeface="Calibri"/>
              <a:ea typeface="Calibri"/>
              <a:cs typeface="Calibri"/>
              <a:sym typeface="Calibri"/>
            </a:endParaRPr>
          </a:p>
          <a:p>
            <a:pPr marL="0" marR="0" lvl="0" indent="0" algn="l" rtl="0">
              <a:spcBef>
                <a:spcPts val="0"/>
              </a:spcBef>
              <a:spcAft>
                <a:spcPts val="0"/>
              </a:spcAft>
              <a:buNone/>
            </a:pPr>
            <a:r>
              <a:rPr lang="en-US" sz="2000" b="1">
                <a:solidFill>
                  <a:srgbClr val="264680"/>
                </a:solidFill>
                <a:latin typeface="Calibri"/>
                <a:ea typeface="Calibri"/>
                <a:cs typeface="Calibri"/>
                <a:sym typeface="Calibri"/>
              </a:rPr>
              <a:t>The Specs</a:t>
            </a:r>
            <a:endParaRPr/>
          </a:p>
          <a:p>
            <a:pPr marL="0" marR="0" lvl="0" indent="0" algn="l" rtl="0">
              <a:spcBef>
                <a:spcPts val="0"/>
              </a:spcBef>
              <a:spcAft>
                <a:spcPts val="0"/>
              </a:spcAft>
              <a:buNone/>
            </a:pPr>
            <a:r>
              <a:rPr lang="en-US" sz="2000">
                <a:solidFill>
                  <a:srgbClr val="264680"/>
                </a:solidFill>
                <a:latin typeface="Calibri"/>
                <a:ea typeface="Calibri"/>
                <a:cs typeface="Calibri"/>
                <a:sym typeface="Calibri"/>
              </a:rPr>
              <a:t>The lander should not tip over on impact and astronauts </a:t>
            </a:r>
            <a:endParaRPr/>
          </a:p>
          <a:p>
            <a:pPr marL="0" marR="0" lvl="0" indent="0" algn="l" rtl="0">
              <a:spcBef>
                <a:spcPts val="0"/>
              </a:spcBef>
              <a:spcAft>
                <a:spcPts val="0"/>
              </a:spcAft>
              <a:buNone/>
            </a:pPr>
            <a:r>
              <a:rPr lang="en-US" sz="2000">
                <a:solidFill>
                  <a:srgbClr val="264680"/>
                </a:solidFill>
                <a:latin typeface="Calibri"/>
                <a:ea typeface="Calibri"/>
                <a:cs typeface="Calibri"/>
                <a:sym typeface="Calibri"/>
              </a:rPr>
              <a:t>can not be ‘trapped’.</a:t>
            </a:r>
            <a:endParaRPr sz="2400">
              <a:solidFill>
                <a:srgbClr val="264680"/>
              </a:solidFill>
              <a:latin typeface="Calibri"/>
              <a:ea typeface="Calibri"/>
              <a:cs typeface="Calibri"/>
              <a:sym typeface="Calibri"/>
            </a:endParaRPr>
          </a:p>
        </p:txBody>
      </p:sp>
      <p:pic>
        <p:nvPicPr>
          <p:cNvPr id="93" name="Google Shape;93;p2" descr="image1"/>
          <p:cNvPicPr preferRelativeResize="0"/>
          <p:nvPr/>
        </p:nvPicPr>
        <p:blipFill rotWithShape="1">
          <a:blip r:embed="rId3">
            <a:alphaModFix/>
          </a:blip>
          <a:srcRect/>
          <a:stretch/>
        </p:blipFill>
        <p:spPr>
          <a:xfrm>
            <a:off x="7553739" y="1828261"/>
            <a:ext cx="4575252" cy="4038069"/>
          </a:xfrm>
          <a:prstGeom prst="rect">
            <a:avLst/>
          </a:prstGeom>
          <a:noFill/>
          <a:ln>
            <a:noFill/>
          </a:ln>
        </p:spPr>
      </p:pic>
      <p:sp>
        <p:nvSpPr>
          <p:cNvPr id="94" name="Google Shape;94;p2"/>
          <p:cNvSpPr txBox="1"/>
          <p:nvPr/>
        </p:nvSpPr>
        <p:spPr>
          <a:xfrm>
            <a:off x="939607" y="343823"/>
            <a:ext cx="647343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264680"/>
                </a:solidFill>
                <a:latin typeface="Gill Sans"/>
                <a:ea typeface="Gill Sans"/>
                <a:cs typeface="Gill Sans"/>
                <a:sym typeface="Gill Sans"/>
              </a:rPr>
              <a:t>Review Sample Activity: Touchdown</a:t>
            </a:r>
            <a:endParaRPr sz="3200" dirty="0">
              <a:solidFill>
                <a:srgbClr val="264680"/>
              </a:solidFill>
              <a:latin typeface="Gill Sans"/>
              <a:ea typeface="Gill Sans"/>
              <a:cs typeface="Gill Sans"/>
              <a:sym typeface="Gill Sans"/>
            </a:endParaRPr>
          </a:p>
        </p:txBody>
      </p:sp>
      <p:sp>
        <p:nvSpPr>
          <p:cNvPr id="95" name="Google Shape;95;p2"/>
          <p:cNvSpPr txBox="1"/>
          <p:nvPr/>
        </p:nvSpPr>
        <p:spPr>
          <a:xfrm>
            <a:off x="1016000" y="4072554"/>
            <a:ext cx="6928679" cy="26160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264680"/>
                </a:solidFill>
                <a:latin typeface="Calibri"/>
                <a:ea typeface="Calibri"/>
                <a:cs typeface="Calibri"/>
                <a:sym typeface="Calibri"/>
              </a:rPr>
              <a:t>Materials</a:t>
            </a:r>
            <a:endParaRPr dirty="0"/>
          </a:p>
          <a:p>
            <a:pPr marL="344488" marR="0" lvl="0" indent="-233363" algn="l" rtl="0">
              <a:spcBef>
                <a:spcPts val="0"/>
              </a:spcBef>
              <a:spcAft>
                <a:spcPts val="0"/>
              </a:spcAft>
              <a:buClr>
                <a:srgbClr val="264680"/>
              </a:buClr>
              <a:buSzPts val="1800"/>
              <a:buFont typeface="Arial"/>
              <a:buChar char="•"/>
            </a:pPr>
            <a:r>
              <a:rPr lang="en-US" sz="1800" dirty="0">
                <a:solidFill>
                  <a:srgbClr val="264680"/>
                </a:solidFill>
                <a:latin typeface="Calibri"/>
                <a:ea typeface="Calibri"/>
                <a:cs typeface="Calibri"/>
                <a:sym typeface="Calibri"/>
              </a:rPr>
              <a:t>4x5 cardboard or stiff paper</a:t>
            </a:r>
            <a:endParaRPr dirty="0"/>
          </a:p>
          <a:p>
            <a:pPr marL="344488" marR="0" lvl="0" indent="-233363" algn="l" rtl="0">
              <a:spcBef>
                <a:spcPts val="0"/>
              </a:spcBef>
              <a:spcAft>
                <a:spcPts val="0"/>
              </a:spcAft>
              <a:buClr>
                <a:srgbClr val="264680"/>
              </a:buClr>
              <a:buSzPts val="1800"/>
              <a:buFont typeface="Arial"/>
              <a:buChar char="•"/>
            </a:pPr>
            <a:r>
              <a:rPr lang="en-US" sz="1800" dirty="0">
                <a:solidFill>
                  <a:srgbClr val="264680"/>
                </a:solidFill>
                <a:latin typeface="Calibri"/>
                <a:ea typeface="Calibri"/>
                <a:cs typeface="Calibri"/>
                <a:sym typeface="Calibri"/>
              </a:rPr>
              <a:t>Small paper/plastic cup</a:t>
            </a:r>
            <a:endParaRPr dirty="0"/>
          </a:p>
          <a:p>
            <a:pPr marL="344488" marR="0" lvl="0" indent="-233363" algn="l" rtl="0">
              <a:spcBef>
                <a:spcPts val="0"/>
              </a:spcBef>
              <a:spcAft>
                <a:spcPts val="0"/>
              </a:spcAft>
              <a:buClr>
                <a:srgbClr val="264680"/>
              </a:buClr>
              <a:buSzPts val="1800"/>
              <a:buFont typeface="Arial"/>
              <a:buChar char="•"/>
            </a:pPr>
            <a:r>
              <a:rPr lang="en-US" sz="1800" dirty="0">
                <a:solidFill>
                  <a:srgbClr val="264680"/>
                </a:solidFill>
                <a:latin typeface="Calibri"/>
                <a:ea typeface="Calibri"/>
                <a:cs typeface="Calibri"/>
                <a:sym typeface="Calibri"/>
              </a:rPr>
              <a:t>3 index cards</a:t>
            </a:r>
            <a:endParaRPr dirty="0"/>
          </a:p>
          <a:p>
            <a:pPr marL="344488" marR="0" lvl="0" indent="-233363" algn="l" rtl="0">
              <a:spcBef>
                <a:spcPts val="0"/>
              </a:spcBef>
              <a:spcAft>
                <a:spcPts val="0"/>
              </a:spcAft>
              <a:buClr>
                <a:srgbClr val="264680"/>
              </a:buClr>
              <a:buSzPts val="1800"/>
              <a:buFont typeface="Arial"/>
              <a:buChar char="•"/>
            </a:pPr>
            <a:r>
              <a:rPr lang="en-US" sz="1800" dirty="0">
                <a:solidFill>
                  <a:srgbClr val="264680"/>
                </a:solidFill>
                <a:latin typeface="Calibri"/>
                <a:ea typeface="Calibri"/>
                <a:cs typeface="Calibri"/>
                <a:sym typeface="Calibri"/>
              </a:rPr>
              <a:t>2 regular marshmallows (aka the astronauts)</a:t>
            </a:r>
            <a:endParaRPr dirty="0"/>
          </a:p>
          <a:p>
            <a:pPr marL="344488" marR="0" lvl="0" indent="-233363" algn="l" rtl="0">
              <a:spcBef>
                <a:spcPts val="0"/>
              </a:spcBef>
              <a:spcAft>
                <a:spcPts val="0"/>
              </a:spcAft>
              <a:buClr>
                <a:srgbClr val="264680"/>
              </a:buClr>
              <a:buSzPts val="1800"/>
              <a:buFont typeface="Arial"/>
              <a:buChar char="•"/>
            </a:pPr>
            <a:r>
              <a:rPr lang="en-US" sz="1800" dirty="0">
                <a:solidFill>
                  <a:srgbClr val="264680"/>
                </a:solidFill>
                <a:latin typeface="Calibri"/>
                <a:ea typeface="Calibri"/>
                <a:cs typeface="Calibri"/>
                <a:sym typeface="Calibri"/>
              </a:rPr>
              <a:t>10 mini marshmallows</a:t>
            </a:r>
            <a:endParaRPr dirty="0"/>
          </a:p>
          <a:p>
            <a:pPr marL="344488" marR="0" lvl="0" indent="-233363" algn="l" rtl="0">
              <a:spcBef>
                <a:spcPts val="0"/>
              </a:spcBef>
              <a:spcAft>
                <a:spcPts val="0"/>
              </a:spcAft>
              <a:buClr>
                <a:srgbClr val="264680"/>
              </a:buClr>
              <a:buSzPts val="1800"/>
              <a:buFont typeface="Arial"/>
              <a:buChar char="•"/>
            </a:pPr>
            <a:r>
              <a:rPr lang="en-US" sz="1800" dirty="0">
                <a:solidFill>
                  <a:srgbClr val="264680"/>
                </a:solidFill>
                <a:latin typeface="Calibri"/>
                <a:ea typeface="Calibri"/>
                <a:cs typeface="Calibri"/>
                <a:sym typeface="Calibri"/>
              </a:rPr>
              <a:t>3 rubber bands</a:t>
            </a:r>
            <a:endParaRPr dirty="0"/>
          </a:p>
          <a:p>
            <a:pPr marL="344488" marR="0" lvl="0" indent="-233363" algn="l" rtl="0">
              <a:spcBef>
                <a:spcPts val="0"/>
              </a:spcBef>
              <a:spcAft>
                <a:spcPts val="0"/>
              </a:spcAft>
              <a:buClr>
                <a:srgbClr val="264680"/>
              </a:buClr>
              <a:buSzPts val="1800"/>
              <a:buFont typeface="Arial"/>
              <a:buChar char="•"/>
            </a:pPr>
            <a:r>
              <a:rPr lang="en-US" sz="1800" dirty="0">
                <a:solidFill>
                  <a:srgbClr val="264680"/>
                </a:solidFill>
                <a:latin typeface="Calibri"/>
                <a:ea typeface="Calibri"/>
                <a:cs typeface="Calibri"/>
                <a:sym typeface="Calibri"/>
              </a:rPr>
              <a:t>8 straws</a:t>
            </a:r>
            <a:endParaRPr dirty="0"/>
          </a:p>
          <a:p>
            <a:pPr marL="344488" marR="0" lvl="0" indent="-233363" algn="l" rtl="0">
              <a:spcBef>
                <a:spcPts val="0"/>
              </a:spcBef>
              <a:spcAft>
                <a:spcPts val="0"/>
              </a:spcAft>
              <a:buClr>
                <a:srgbClr val="264680"/>
              </a:buClr>
              <a:buSzPts val="1800"/>
              <a:buFont typeface="Arial"/>
              <a:buChar char="•"/>
            </a:pPr>
            <a:r>
              <a:rPr lang="en-US" sz="1800" dirty="0">
                <a:solidFill>
                  <a:srgbClr val="264680"/>
                </a:solidFill>
                <a:latin typeface="Calibri"/>
                <a:ea typeface="Calibri"/>
                <a:cs typeface="Calibri"/>
                <a:sym typeface="Calibri"/>
              </a:rPr>
              <a:t>Tape</a:t>
            </a:r>
            <a:endParaRPr dirty="0"/>
          </a:p>
        </p:txBody>
      </p:sp>
      <p:pic>
        <p:nvPicPr>
          <p:cNvPr id="3" name="Picture 2" descr="Logo&#10;&#10;Description automatically generated with medium confidence">
            <a:extLst>
              <a:ext uri="{FF2B5EF4-FFF2-40B4-BE49-F238E27FC236}">
                <a16:creationId xmlns:a16="http://schemas.microsoft.com/office/drawing/2014/main" id="{F8932B2E-3D22-47EB-8C77-ACB2BA9292E0}"/>
              </a:ext>
            </a:extLst>
          </p:cNvPr>
          <p:cNvPicPr>
            <a:picLocks noChangeAspect="1"/>
          </p:cNvPicPr>
          <p:nvPr/>
        </p:nvPicPr>
        <p:blipFill>
          <a:blip r:embed="rId4"/>
          <a:stretch>
            <a:fillRect/>
          </a:stretch>
        </p:blipFill>
        <p:spPr>
          <a:xfrm>
            <a:off x="9653550" y="6063826"/>
            <a:ext cx="2296947" cy="6247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101" name="Google Shape;101;p3" descr="image2"/>
          <p:cNvPicPr preferRelativeResize="0"/>
          <p:nvPr/>
        </p:nvPicPr>
        <p:blipFill rotWithShape="1">
          <a:blip r:embed="rId3">
            <a:alphaModFix/>
          </a:blip>
          <a:srcRect/>
          <a:stretch/>
        </p:blipFill>
        <p:spPr>
          <a:xfrm>
            <a:off x="7284592" y="2656907"/>
            <a:ext cx="4737916" cy="3286214"/>
          </a:xfrm>
          <a:prstGeom prst="rect">
            <a:avLst/>
          </a:prstGeom>
          <a:noFill/>
          <a:ln>
            <a:noFill/>
          </a:ln>
        </p:spPr>
      </p:pic>
      <p:sp>
        <p:nvSpPr>
          <p:cNvPr id="102" name="Google Shape;102;p3"/>
          <p:cNvSpPr/>
          <p:nvPr/>
        </p:nvSpPr>
        <p:spPr>
          <a:xfrm>
            <a:off x="755796" y="1341914"/>
            <a:ext cx="8395252" cy="47397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64680"/>
                </a:solidFill>
                <a:latin typeface="Calibri"/>
                <a:ea typeface="Calibri"/>
                <a:cs typeface="Calibri"/>
                <a:sym typeface="Calibri"/>
              </a:rPr>
              <a:t>Brainstorm</a:t>
            </a:r>
            <a:endParaRPr sz="2400">
              <a:solidFill>
                <a:srgbClr val="264680"/>
              </a:solidFill>
              <a:latin typeface="Calibri"/>
              <a:ea typeface="Calibri"/>
              <a:cs typeface="Calibri"/>
              <a:sym typeface="Calibri"/>
            </a:endParaRPr>
          </a:p>
          <a:p>
            <a:pPr marL="0" marR="0" lvl="0" indent="0" algn="l" rtl="0">
              <a:spcBef>
                <a:spcPts val="0"/>
              </a:spcBef>
              <a:spcAft>
                <a:spcPts val="0"/>
              </a:spcAft>
              <a:buNone/>
            </a:pPr>
            <a:endParaRPr sz="900">
              <a:solidFill>
                <a:srgbClr val="264680"/>
              </a:solidFill>
              <a:latin typeface="Calibri"/>
              <a:ea typeface="Calibri"/>
              <a:cs typeface="Calibri"/>
              <a:sym typeface="Calibri"/>
            </a:endParaRPr>
          </a:p>
          <a:p>
            <a:pPr marL="0" marR="0" lvl="0" indent="-152400" algn="l" rtl="0">
              <a:spcBef>
                <a:spcPts val="0"/>
              </a:spcBef>
              <a:spcAft>
                <a:spcPts val="0"/>
              </a:spcAft>
              <a:buClr>
                <a:srgbClr val="264680"/>
              </a:buClr>
              <a:buSzPts val="2400"/>
              <a:buFont typeface="Calibri"/>
              <a:buChar char="•"/>
            </a:pPr>
            <a:r>
              <a:rPr lang="en-US" sz="2400">
                <a:solidFill>
                  <a:srgbClr val="264680"/>
                </a:solidFill>
                <a:latin typeface="Calibri"/>
                <a:ea typeface="Calibri"/>
                <a:cs typeface="Calibri"/>
                <a:sym typeface="Calibri"/>
              </a:rPr>
              <a:t> </a:t>
            </a:r>
            <a:r>
              <a:rPr lang="en-US" sz="2200">
                <a:solidFill>
                  <a:srgbClr val="264680"/>
                </a:solidFill>
                <a:latin typeface="Calibri"/>
                <a:ea typeface="Calibri"/>
                <a:cs typeface="Calibri"/>
                <a:sym typeface="Calibri"/>
              </a:rPr>
              <a:t>How can you help it land upright?</a:t>
            </a:r>
            <a:endParaRPr/>
          </a:p>
          <a:p>
            <a:pPr marL="0" marR="0" lvl="0" indent="-139700" algn="l" rtl="0">
              <a:spcBef>
                <a:spcPts val="0"/>
              </a:spcBef>
              <a:spcAft>
                <a:spcPts val="0"/>
              </a:spcAft>
              <a:buClr>
                <a:srgbClr val="264680"/>
              </a:buClr>
              <a:buSzPts val="2200"/>
              <a:buFont typeface="Calibri"/>
              <a:buChar char="•"/>
            </a:pPr>
            <a:r>
              <a:rPr lang="en-US" sz="2200">
                <a:solidFill>
                  <a:srgbClr val="264680"/>
                </a:solidFill>
                <a:latin typeface="Calibri"/>
                <a:ea typeface="Calibri"/>
                <a:cs typeface="Calibri"/>
                <a:sym typeface="Calibri"/>
              </a:rPr>
              <a:t>  What materials will help cushion the landing?</a:t>
            </a:r>
            <a:endParaRPr/>
          </a:p>
          <a:p>
            <a:pPr marL="0" marR="0" lvl="0" indent="0" algn="l" rtl="0">
              <a:spcBef>
                <a:spcPts val="0"/>
              </a:spcBef>
              <a:spcAft>
                <a:spcPts val="0"/>
              </a:spcAft>
              <a:buNone/>
            </a:pPr>
            <a:endParaRPr sz="2400" b="1">
              <a:solidFill>
                <a:srgbClr val="264680"/>
              </a:solidFill>
              <a:latin typeface="Calibri"/>
              <a:ea typeface="Calibri"/>
              <a:cs typeface="Calibri"/>
              <a:sym typeface="Calibri"/>
            </a:endParaRPr>
          </a:p>
          <a:p>
            <a:pPr marL="0" marR="0" lvl="0" indent="0" algn="l" rtl="0">
              <a:spcBef>
                <a:spcPts val="0"/>
              </a:spcBef>
              <a:spcAft>
                <a:spcPts val="0"/>
              </a:spcAft>
              <a:buNone/>
            </a:pPr>
            <a:r>
              <a:rPr lang="en-US" sz="2400" b="1">
                <a:solidFill>
                  <a:srgbClr val="264680"/>
                </a:solidFill>
                <a:latin typeface="Calibri"/>
                <a:ea typeface="Calibri"/>
                <a:cs typeface="Calibri"/>
                <a:sym typeface="Calibri"/>
              </a:rPr>
              <a:t>Build</a:t>
            </a:r>
            <a:endParaRPr/>
          </a:p>
          <a:p>
            <a:pPr marL="0" marR="0" lvl="0" indent="0" algn="l" rtl="0">
              <a:spcBef>
                <a:spcPts val="0"/>
              </a:spcBef>
              <a:spcAft>
                <a:spcPts val="0"/>
              </a:spcAft>
              <a:buNone/>
            </a:pPr>
            <a:endParaRPr sz="900">
              <a:solidFill>
                <a:srgbClr val="264680"/>
              </a:solidFill>
              <a:latin typeface="Calibri"/>
              <a:ea typeface="Calibri"/>
              <a:cs typeface="Calibri"/>
              <a:sym typeface="Calibri"/>
            </a:endParaRPr>
          </a:p>
          <a:p>
            <a:pPr marL="0" marR="0" lvl="0" indent="0" algn="l" rtl="0">
              <a:spcBef>
                <a:spcPts val="0"/>
              </a:spcBef>
              <a:spcAft>
                <a:spcPts val="0"/>
              </a:spcAft>
              <a:buNone/>
            </a:pPr>
            <a:r>
              <a:rPr lang="en-US" sz="2200">
                <a:solidFill>
                  <a:srgbClr val="264680"/>
                </a:solidFill>
                <a:latin typeface="Calibri"/>
                <a:ea typeface="Calibri"/>
                <a:cs typeface="Calibri"/>
                <a:sym typeface="Calibri"/>
              </a:rPr>
              <a:t>Build shock-absorbers that will protect the “astronauts”</a:t>
            </a:r>
            <a:endParaRPr sz="2200">
              <a:solidFill>
                <a:srgbClr val="264680"/>
              </a:solidFill>
              <a:latin typeface="Calibri"/>
              <a:ea typeface="Calibri"/>
              <a:cs typeface="Calibri"/>
              <a:sym typeface="Calibri"/>
            </a:endParaRPr>
          </a:p>
          <a:p>
            <a:pPr marL="0" marR="0" lvl="0" indent="0" algn="l" rtl="0">
              <a:spcBef>
                <a:spcPts val="0"/>
              </a:spcBef>
              <a:spcAft>
                <a:spcPts val="0"/>
              </a:spcAft>
              <a:buNone/>
            </a:pPr>
            <a:r>
              <a:rPr lang="en-US" sz="2200">
                <a:solidFill>
                  <a:srgbClr val="264680"/>
                </a:solidFill>
                <a:latin typeface="Calibri"/>
                <a:ea typeface="Calibri"/>
                <a:cs typeface="Calibri"/>
                <a:sym typeface="Calibri"/>
              </a:rPr>
              <a:t>upon impact.</a:t>
            </a:r>
            <a:endParaRPr/>
          </a:p>
          <a:p>
            <a:pPr marL="0" marR="0" lvl="0" indent="0" algn="l" rtl="0">
              <a:spcBef>
                <a:spcPts val="0"/>
              </a:spcBef>
              <a:spcAft>
                <a:spcPts val="0"/>
              </a:spcAft>
              <a:buNone/>
            </a:pPr>
            <a:endParaRPr sz="2400" b="1">
              <a:solidFill>
                <a:srgbClr val="264680"/>
              </a:solidFill>
              <a:latin typeface="Calibri"/>
              <a:ea typeface="Calibri"/>
              <a:cs typeface="Calibri"/>
              <a:sym typeface="Calibri"/>
            </a:endParaRPr>
          </a:p>
          <a:p>
            <a:pPr marL="0" marR="0" lvl="0" indent="0" algn="l" rtl="0">
              <a:spcBef>
                <a:spcPts val="0"/>
              </a:spcBef>
              <a:spcAft>
                <a:spcPts val="0"/>
              </a:spcAft>
              <a:buNone/>
            </a:pPr>
            <a:r>
              <a:rPr lang="en-US" sz="2400" b="1">
                <a:solidFill>
                  <a:srgbClr val="264680"/>
                </a:solidFill>
                <a:latin typeface="Calibri"/>
                <a:ea typeface="Calibri"/>
                <a:cs typeface="Calibri"/>
                <a:sym typeface="Calibri"/>
              </a:rPr>
              <a:t>Test &amp; Redesign</a:t>
            </a:r>
            <a:endParaRPr sz="2400">
              <a:solidFill>
                <a:srgbClr val="264680"/>
              </a:solidFill>
              <a:latin typeface="Calibri"/>
              <a:ea typeface="Calibri"/>
              <a:cs typeface="Calibri"/>
              <a:sym typeface="Calibri"/>
            </a:endParaRPr>
          </a:p>
          <a:p>
            <a:pPr marL="0" marR="0" lvl="0" indent="0" algn="l" rtl="0">
              <a:spcBef>
                <a:spcPts val="0"/>
              </a:spcBef>
              <a:spcAft>
                <a:spcPts val="0"/>
              </a:spcAft>
              <a:buNone/>
            </a:pPr>
            <a:endParaRPr sz="800">
              <a:solidFill>
                <a:srgbClr val="264680"/>
              </a:solidFill>
              <a:latin typeface="Calibri"/>
              <a:ea typeface="Calibri"/>
              <a:cs typeface="Calibri"/>
              <a:sym typeface="Calibri"/>
            </a:endParaRPr>
          </a:p>
          <a:p>
            <a:pPr marL="342900" marR="0" lvl="0" indent="-342900" algn="l" rtl="0">
              <a:spcBef>
                <a:spcPts val="0"/>
              </a:spcBef>
              <a:spcAft>
                <a:spcPts val="0"/>
              </a:spcAft>
              <a:buClr>
                <a:srgbClr val="264680"/>
              </a:buClr>
              <a:buSzPts val="2200"/>
              <a:buFont typeface="Arial"/>
              <a:buChar char="•"/>
            </a:pPr>
            <a:r>
              <a:rPr lang="en-US" sz="2200">
                <a:solidFill>
                  <a:srgbClr val="264680"/>
                </a:solidFill>
                <a:latin typeface="Calibri"/>
                <a:ea typeface="Calibri"/>
                <a:cs typeface="Calibri"/>
                <a:sym typeface="Calibri"/>
              </a:rPr>
              <a:t>Use it repeatedly.</a:t>
            </a:r>
            <a:endParaRPr/>
          </a:p>
          <a:p>
            <a:pPr marL="342900" marR="0" lvl="0" indent="-342900" algn="l" rtl="0">
              <a:spcBef>
                <a:spcPts val="15"/>
              </a:spcBef>
              <a:spcAft>
                <a:spcPts val="0"/>
              </a:spcAft>
              <a:buClr>
                <a:srgbClr val="264680"/>
              </a:buClr>
              <a:buSzPts val="2200"/>
              <a:buFont typeface="Arial"/>
              <a:buChar char="•"/>
            </a:pPr>
            <a:r>
              <a:rPr lang="en-US" sz="2200">
                <a:solidFill>
                  <a:srgbClr val="264680"/>
                </a:solidFill>
                <a:latin typeface="Calibri"/>
                <a:ea typeface="Calibri"/>
                <a:cs typeface="Calibri"/>
                <a:sym typeface="Calibri"/>
              </a:rPr>
              <a:t>What changes can you make? </a:t>
            </a:r>
            <a:endParaRPr/>
          </a:p>
          <a:p>
            <a:pPr marL="342900" marR="0" lvl="0" indent="-342900" algn="l" rtl="0">
              <a:spcBef>
                <a:spcPts val="15"/>
              </a:spcBef>
              <a:spcAft>
                <a:spcPts val="0"/>
              </a:spcAft>
              <a:buClr>
                <a:srgbClr val="264680"/>
              </a:buClr>
              <a:buSzPts val="2200"/>
              <a:buFont typeface="Arial"/>
              <a:buChar char="•"/>
            </a:pPr>
            <a:r>
              <a:rPr lang="en-US" sz="2200">
                <a:solidFill>
                  <a:srgbClr val="264680"/>
                </a:solidFill>
                <a:latin typeface="Calibri"/>
                <a:ea typeface="Calibri"/>
                <a:cs typeface="Calibri"/>
                <a:sym typeface="Calibri"/>
              </a:rPr>
              <a:t>What can you learn from others?</a:t>
            </a:r>
            <a:endParaRPr/>
          </a:p>
        </p:txBody>
      </p:sp>
      <p:sp>
        <p:nvSpPr>
          <p:cNvPr id="103" name="Google Shape;103;p3"/>
          <p:cNvSpPr txBox="1"/>
          <p:nvPr/>
        </p:nvSpPr>
        <p:spPr>
          <a:xfrm>
            <a:off x="755796" y="412271"/>
            <a:ext cx="633077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64680"/>
                </a:solidFill>
                <a:latin typeface="Gill Sans"/>
                <a:ea typeface="Gill Sans"/>
                <a:cs typeface="Gill Sans"/>
                <a:sym typeface="Gill Sans"/>
              </a:rPr>
              <a:t>Review Sample Activity: Touchdown</a:t>
            </a:r>
            <a:endParaRPr sz="3200">
              <a:solidFill>
                <a:srgbClr val="264680"/>
              </a:solidFill>
              <a:latin typeface="Gill Sans"/>
              <a:ea typeface="Gill Sans"/>
              <a:cs typeface="Gill Sans"/>
              <a:sym typeface="Gill Sans"/>
            </a:endParaRPr>
          </a:p>
        </p:txBody>
      </p:sp>
      <p:pic>
        <p:nvPicPr>
          <p:cNvPr id="5" name="Picture 4" descr="Logo&#10;&#10;Description automatically generated with medium confidence">
            <a:extLst>
              <a:ext uri="{FF2B5EF4-FFF2-40B4-BE49-F238E27FC236}">
                <a16:creationId xmlns:a16="http://schemas.microsoft.com/office/drawing/2014/main" id="{F82FB67C-4523-48CF-BB3E-ED72EDF38BC3}"/>
              </a:ext>
            </a:extLst>
          </p:cNvPr>
          <p:cNvPicPr>
            <a:picLocks noChangeAspect="1"/>
          </p:cNvPicPr>
          <p:nvPr/>
        </p:nvPicPr>
        <p:blipFill>
          <a:blip r:embed="rId4"/>
          <a:stretch>
            <a:fillRect/>
          </a:stretch>
        </p:blipFill>
        <p:spPr>
          <a:xfrm>
            <a:off x="9653550" y="6063826"/>
            <a:ext cx="2296947" cy="6247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p:nvPr/>
        </p:nvSpPr>
        <p:spPr>
          <a:xfrm>
            <a:off x="4067071" y="1547394"/>
            <a:ext cx="6634059"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a:solidFill>
                  <a:srgbClr val="264680"/>
                </a:solidFill>
                <a:latin typeface="Calibri"/>
                <a:ea typeface="Calibri"/>
                <a:cs typeface="Calibri"/>
                <a:sym typeface="Calibri"/>
              </a:rPr>
              <a:t>Getting Ready: </a:t>
            </a:r>
            <a:r>
              <a:rPr lang="en-US" sz="2400" i="1" u="sng">
                <a:solidFill>
                  <a:srgbClr val="264680"/>
                </a:solidFill>
                <a:latin typeface="Calibri"/>
                <a:ea typeface="Calibri"/>
                <a:cs typeface="Calibri"/>
                <a:sym typeface="Calibri"/>
              </a:rPr>
              <a:t>BEFORE</a:t>
            </a:r>
            <a:r>
              <a:rPr lang="en-US" sz="2400" u="sng">
                <a:solidFill>
                  <a:srgbClr val="264680"/>
                </a:solidFill>
                <a:latin typeface="Calibri"/>
                <a:ea typeface="Calibri"/>
                <a:cs typeface="Calibri"/>
                <a:sym typeface="Calibri"/>
              </a:rPr>
              <a:t> you meet with students:</a:t>
            </a:r>
            <a:endParaRPr/>
          </a:p>
          <a:p>
            <a:pPr marL="0" marR="0" lvl="0" indent="0" algn="l" rtl="0">
              <a:spcBef>
                <a:spcPts val="0"/>
              </a:spcBef>
              <a:spcAft>
                <a:spcPts val="0"/>
              </a:spcAft>
              <a:buClr>
                <a:schemeClr val="dk1"/>
              </a:buClr>
              <a:buSzPts val="2400"/>
              <a:buFont typeface="Times"/>
              <a:buNone/>
            </a:pPr>
            <a:endParaRPr sz="2400">
              <a:solidFill>
                <a:srgbClr val="264680"/>
              </a:solidFill>
              <a:latin typeface="Calibri"/>
              <a:ea typeface="Calibri"/>
              <a:cs typeface="Calibri"/>
              <a:sym typeface="Calibri"/>
            </a:endParaRPr>
          </a:p>
          <a:p>
            <a:pPr marL="517525" marR="0" lvl="0" indent="-344488" algn="l" rtl="0">
              <a:spcBef>
                <a:spcPts val="0"/>
              </a:spcBef>
              <a:spcAft>
                <a:spcPts val="0"/>
              </a:spcAft>
              <a:buClr>
                <a:srgbClr val="264680"/>
              </a:buClr>
              <a:buSzPts val="2200"/>
              <a:buFont typeface="Calibri"/>
              <a:buChar char="•"/>
            </a:pPr>
            <a:r>
              <a:rPr lang="en-US" sz="2200">
                <a:solidFill>
                  <a:srgbClr val="264680"/>
                </a:solidFill>
                <a:latin typeface="Calibri"/>
                <a:ea typeface="Calibri"/>
                <a:cs typeface="Calibri"/>
                <a:sym typeface="Calibri"/>
              </a:rPr>
              <a:t>Do the activity! This helps you anticipate where kids might need assistance, and you’ll be prepared to respond to questions that come up. </a:t>
            </a:r>
            <a:endParaRPr sz="2200">
              <a:solidFill>
                <a:srgbClr val="264680"/>
              </a:solidFill>
              <a:latin typeface="Calibri"/>
              <a:ea typeface="Calibri"/>
              <a:cs typeface="Calibri"/>
              <a:sym typeface="Calibri"/>
            </a:endParaRPr>
          </a:p>
          <a:p>
            <a:pPr marL="517525" marR="0" lvl="0" indent="-293688" algn="l" rtl="0">
              <a:spcBef>
                <a:spcPts val="0"/>
              </a:spcBef>
              <a:spcAft>
                <a:spcPts val="0"/>
              </a:spcAft>
              <a:buClr>
                <a:schemeClr val="dk1"/>
              </a:buClr>
              <a:buSzPts val="800"/>
              <a:buFont typeface="Times"/>
              <a:buNone/>
            </a:pPr>
            <a:endParaRPr sz="800">
              <a:solidFill>
                <a:srgbClr val="264680"/>
              </a:solidFill>
              <a:latin typeface="Calibri"/>
              <a:ea typeface="Calibri"/>
              <a:cs typeface="Calibri"/>
              <a:sym typeface="Calibri"/>
            </a:endParaRPr>
          </a:p>
          <a:p>
            <a:pPr marL="517525" marR="0" lvl="0" indent="-344488" algn="l" rtl="0">
              <a:spcBef>
                <a:spcPts val="0"/>
              </a:spcBef>
              <a:spcAft>
                <a:spcPts val="0"/>
              </a:spcAft>
              <a:buClr>
                <a:srgbClr val="264680"/>
              </a:buClr>
              <a:buSzPts val="2200"/>
              <a:buFont typeface="Calibri"/>
              <a:buChar char="•"/>
            </a:pPr>
            <a:r>
              <a:rPr lang="en-US" sz="2200">
                <a:solidFill>
                  <a:srgbClr val="264680"/>
                </a:solidFill>
                <a:latin typeface="Calibri"/>
                <a:ea typeface="Calibri"/>
                <a:cs typeface="Calibri"/>
                <a:sym typeface="Calibri"/>
              </a:rPr>
              <a:t>Identify the activity’s learning goal.</a:t>
            </a:r>
            <a:endParaRPr/>
          </a:p>
          <a:p>
            <a:pPr marL="517525" marR="0" lvl="0" indent="-293688" algn="l" rtl="0">
              <a:spcBef>
                <a:spcPts val="0"/>
              </a:spcBef>
              <a:spcAft>
                <a:spcPts val="0"/>
              </a:spcAft>
              <a:buClr>
                <a:schemeClr val="dk1"/>
              </a:buClr>
              <a:buSzPts val="800"/>
              <a:buFont typeface="Times"/>
              <a:buNone/>
            </a:pPr>
            <a:endParaRPr sz="800">
              <a:solidFill>
                <a:srgbClr val="264680"/>
              </a:solidFill>
              <a:latin typeface="Calibri"/>
              <a:ea typeface="Calibri"/>
              <a:cs typeface="Calibri"/>
              <a:sym typeface="Calibri"/>
            </a:endParaRPr>
          </a:p>
          <a:p>
            <a:pPr marL="517525" marR="0" lvl="0" indent="-344488" algn="l" rtl="0">
              <a:spcBef>
                <a:spcPts val="0"/>
              </a:spcBef>
              <a:spcAft>
                <a:spcPts val="0"/>
              </a:spcAft>
              <a:buClr>
                <a:srgbClr val="264680"/>
              </a:buClr>
              <a:buSzPts val="2200"/>
              <a:buFont typeface="Calibri"/>
              <a:buChar char="•"/>
            </a:pPr>
            <a:r>
              <a:rPr lang="en-US" sz="2200">
                <a:solidFill>
                  <a:srgbClr val="264680"/>
                </a:solidFill>
                <a:latin typeface="Calibri"/>
                <a:ea typeface="Calibri"/>
                <a:cs typeface="Calibri"/>
                <a:sym typeface="Calibri"/>
              </a:rPr>
              <a:t>What connections to real-world engineering can you make?</a:t>
            </a:r>
            <a:endParaRPr/>
          </a:p>
          <a:p>
            <a:pPr marL="517525" marR="0" lvl="0" indent="-293688" algn="l" rtl="0">
              <a:spcBef>
                <a:spcPts val="0"/>
              </a:spcBef>
              <a:spcAft>
                <a:spcPts val="0"/>
              </a:spcAft>
              <a:buClr>
                <a:schemeClr val="dk1"/>
              </a:buClr>
              <a:buSzPts val="800"/>
              <a:buFont typeface="Times"/>
              <a:buNone/>
            </a:pPr>
            <a:endParaRPr sz="800">
              <a:solidFill>
                <a:srgbClr val="264680"/>
              </a:solidFill>
              <a:latin typeface="Calibri"/>
              <a:ea typeface="Calibri"/>
              <a:cs typeface="Calibri"/>
              <a:sym typeface="Calibri"/>
            </a:endParaRPr>
          </a:p>
          <a:p>
            <a:pPr marL="517525" marR="0" lvl="0" indent="-344488" algn="l" rtl="0">
              <a:spcBef>
                <a:spcPts val="0"/>
              </a:spcBef>
              <a:spcAft>
                <a:spcPts val="0"/>
              </a:spcAft>
              <a:buClr>
                <a:srgbClr val="264680"/>
              </a:buClr>
              <a:buSzPts val="2200"/>
              <a:buFont typeface="Calibri"/>
              <a:buChar char="•"/>
            </a:pPr>
            <a:r>
              <a:rPr lang="en-US" sz="2200">
                <a:solidFill>
                  <a:srgbClr val="264680"/>
                </a:solidFill>
                <a:latin typeface="Calibri"/>
                <a:ea typeface="Calibri"/>
                <a:cs typeface="Calibri"/>
                <a:sym typeface="Calibri"/>
              </a:rPr>
              <a:t>Does this activity offer an opportunity to share the engineering messages of making a difference, creativity, or teamwork?</a:t>
            </a:r>
            <a:endParaRPr/>
          </a:p>
          <a:p>
            <a:pPr marL="517525" marR="0" lvl="0" indent="-344488" algn="l" rtl="0">
              <a:spcBef>
                <a:spcPts val="0"/>
              </a:spcBef>
              <a:spcAft>
                <a:spcPts val="0"/>
              </a:spcAft>
              <a:buNone/>
            </a:pPr>
            <a:endParaRPr sz="800">
              <a:solidFill>
                <a:srgbClr val="264680"/>
              </a:solidFill>
              <a:latin typeface="Calibri"/>
              <a:ea typeface="Calibri"/>
              <a:cs typeface="Calibri"/>
              <a:sym typeface="Calibri"/>
            </a:endParaRPr>
          </a:p>
          <a:p>
            <a:pPr marL="517525" marR="0" lvl="0" indent="-344488" algn="l" rtl="0">
              <a:spcBef>
                <a:spcPts val="0"/>
              </a:spcBef>
              <a:spcAft>
                <a:spcPts val="0"/>
              </a:spcAft>
              <a:buClr>
                <a:srgbClr val="264680"/>
              </a:buClr>
              <a:buSzPts val="2200"/>
              <a:buFont typeface="Calibri"/>
              <a:buChar char="•"/>
            </a:pPr>
            <a:r>
              <a:rPr lang="en-US" sz="2200">
                <a:solidFill>
                  <a:srgbClr val="264680"/>
                </a:solidFill>
                <a:latin typeface="Calibri"/>
                <a:ea typeface="Calibri"/>
                <a:cs typeface="Calibri"/>
                <a:sym typeface="Calibri"/>
              </a:rPr>
              <a:t>How might you introduce the activity? 	</a:t>
            </a:r>
            <a:endParaRPr/>
          </a:p>
        </p:txBody>
      </p:sp>
      <p:sp>
        <p:nvSpPr>
          <p:cNvPr id="110" name="Google Shape;110;p4"/>
          <p:cNvSpPr txBox="1"/>
          <p:nvPr/>
        </p:nvSpPr>
        <p:spPr>
          <a:xfrm>
            <a:off x="4014443" y="701469"/>
            <a:ext cx="4976242"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64680"/>
                </a:solidFill>
                <a:latin typeface="Calibri"/>
                <a:ea typeface="Calibri"/>
                <a:cs typeface="Calibri"/>
                <a:sym typeface="Calibri"/>
              </a:rPr>
              <a:t>Step 1: Identify the Problem </a:t>
            </a:r>
            <a:endParaRPr sz="4400" b="1">
              <a:solidFill>
                <a:srgbClr val="26468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p:nvPr/>
        </p:nvSpPr>
        <p:spPr>
          <a:xfrm>
            <a:off x="4070488" y="1456222"/>
            <a:ext cx="8026400" cy="551657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u="sng">
                <a:solidFill>
                  <a:srgbClr val="264680"/>
                </a:solidFill>
                <a:latin typeface="Calibri"/>
                <a:ea typeface="Calibri"/>
                <a:cs typeface="Calibri"/>
                <a:sym typeface="Calibri"/>
              </a:rPr>
              <a:t>Examples from Touchdown </a:t>
            </a:r>
            <a:endParaRPr/>
          </a:p>
          <a:p>
            <a:pPr marL="0" marR="0" lvl="0" indent="0" algn="l" rtl="0">
              <a:lnSpc>
                <a:spcPct val="120000"/>
              </a:lnSpc>
              <a:spcBef>
                <a:spcPts val="0"/>
              </a:spcBef>
              <a:spcAft>
                <a:spcPts val="0"/>
              </a:spcAft>
              <a:buNone/>
            </a:pPr>
            <a:r>
              <a:rPr lang="en-US" sz="800">
                <a:solidFill>
                  <a:srgbClr val="264680"/>
                </a:solidFill>
                <a:latin typeface="Calibri"/>
                <a:ea typeface="Calibri"/>
                <a:cs typeface="Calibri"/>
                <a:sym typeface="Calibri"/>
              </a:rPr>
              <a:t>  </a:t>
            </a:r>
            <a:endParaRPr/>
          </a:p>
          <a:p>
            <a:pPr marL="396875" marR="0" lvl="0" indent="-333375" algn="l" rtl="0">
              <a:lnSpc>
                <a:spcPct val="120000"/>
              </a:lnSpc>
              <a:spcBef>
                <a:spcPts val="0"/>
              </a:spcBef>
              <a:spcAft>
                <a:spcPts val="0"/>
              </a:spcAft>
              <a:buClr>
                <a:srgbClr val="264680"/>
              </a:buClr>
              <a:buSzPts val="2200"/>
              <a:buFont typeface="Calibri"/>
              <a:buChar char="•"/>
            </a:pPr>
            <a:r>
              <a:rPr lang="en-US" sz="2200">
                <a:solidFill>
                  <a:srgbClr val="264680"/>
                </a:solidFill>
                <a:latin typeface="Calibri"/>
                <a:ea typeface="Calibri"/>
                <a:cs typeface="Calibri"/>
                <a:sym typeface="Calibri"/>
              </a:rPr>
              <a:t>How would you introduce TouchDown?</a:t>
            </a:r>
            <a:endParaRPr/>
          </a:p>
          <a:p>
            <a:pPr marL="396875" marR="0" lvl="0" indent="-257175" algn="l" rtl="0">
              <a:lnSpc>
                <a:spcPct val="120000"/>
              </a:lnSpc>
              <a:spcBef>
                <a:spcPts val="0"/>
              </a:spcBef>
              <a:spcAft>
                <a:spcPts val="0"/>
              </a:spcAft>
              <a:buClr>
                <a:schemeClr val="dk1"/>
              </a:buClr>
              <a:buSzPts val="1200"/>
              <a:buFont typeface="Times"/>
              <a:buNone/>
            </a:pPr>
            <a:endParaRPr sz="1200">
              <a:solidFill>
                <a:srgbClr val="264680"/>
              </a:solidFill>
              <a:latin typeface="Calibri"/>
              <a:ea typeface="Calibri"/>
              <a:cs typeface="Calibri"/>
              <a:sym typeface="Calibri"/>
            </a:endParaRPr>
          </a:p>
          <a:p>
            <a:pPr marL="396875" marR="0" lvl="0" indent="-333375" algn="l" rtl="0">
              <a:lnSpc>
                <a:spcPct val="120000"/>
              </a:lnSpc>
              <a:spcBef>
                <a:spcPts val="0"/>
              </a:spcBef>
              <a:spcAft>
                <a:spcPts val="0"/>
              </a:spcAft>
              <a:buClr>
                <a:srgbClr val="264680"/>
              </a:buClr>
              <a:buSzPts val="2200"/>
              <a:buFont typeface="Calibri"/>
              <a:buChar char="•"/>
            </a:pPr>
            <a:r>
              <a:rPr lang="en-US" sz="2200">
                <a:solidFill>
                  <a:srgbClr val="264680"/>
                </a:solidFill>
                <a:latin typeface="Calibri"/>
                <a:ea typeface="Calibri"/>
                <a:cs typeface="Calibri"/>
                <a:sym typeface="Calibri"/>
              </a:rPr>
              <a:t>What problem(s) needs to be solved to make a successful lander?</a:t>
            </a:r>
            <a:endParaRPr/>
          </a:p>
          <a:p>
            <a:pPr marL="63500" marR="0" lvl="0" indent="0" algn="l" rtl="0">
              <a:lnSpc>
                <a:spcPct val="120000"/>
              </a:lnSpc>
              <a:spcBef>
                <a:spcPts val="0"/>
              </a:spcBef>
              <a:spcAft>
                <a:spcPts val="0"/>
              </a:spcAft>
              <a:buNone/>
            </a:pPr>
            <a:endParaRPr sz="400" i="1">
              <a:solidFill>
                <a:srgbClr val="264680"/>
              </a:solidFill>
              <a:latin typeface="Calibri"/>
              <a:ea typeface="Calibri"/>
              <a:cs typeface="Calibri"/>
              <a:sym typeface="Calibri"/>
            </a:endParaRPr>
          </a:p>
          <a:p>
            <a:pPr marL="63500" marR="0" lvl="0" indent="0" algn="l" rtl="0">
              <a:lnSpc>
                <a:spcPct val="120000"/>
              </a:lnSpc>
              <a:spcBef>
                <a:spcPts val="0"/>
              </a:spcBef>
              <a:spcAft>
                <a:spcPts val="0"/>
              </a:spcAft>
              <a:buNone/>
            </a:pPr>
            <a:r>
              <a:rPr lang="en-US" sz="1800" i="1">
                <a:solidFill>
                  <a:srgbClr val="264680"/>
                </a:solidFill>
                <a:latin typeface="Calibri"/>
                <a:ea typeface="Calibri"/>
                <a:cs typeface="Calibri"/>
                <a:sym typeface="Calibri"/>
              </a:rPr>
              <a:t>Examples: How will their lander absorb the energy of impact? How will they make sure their lander doesn’t tip over? How will they make sure the astronauts don’t fall out in mid-flight without ‘trapping’ their astronauts.</a:t>
            </a:r>
            <a:endParaRPr/>
          </a:p>
          <a:p>
            <a:pPr marL="63500" marR="0" lvl="0" indent="0" algn="l" rtl="0">
              <a:lnSpc>
                <a:spcPct val="120000"/>
              </a:lnSpc>
              <a:spcBef>
                <a:spcPts val="0"/>
              </a:spcBef>
              <a:spcAft>
                <a:spcPts val="0"/>
              </a:spcAft>
              <a:buNone/>
            </a:pPr>
            <a:endParaRPr sz="2200">
              <a:solidFill>
                <a:srgbClr val="264680"/>
              </a:solidFill>
              <a:latin typeface="Calibri"/>
              <a:ea typeface="Calibri"/>
              <a:cs typeface="Calibri"/>
              <a:sym typeface="Calibri"/>
            </a:endParaRPr>
          </a:p>
          <a:p>
            <a:pPr marL="396875" marR="0" lvl="0" indent="-333375" algn="l" rtl="0">
              <a:spcBef>
                <a:spcPts val="0"/>
              </a:spcBef>
              <a:spcAft>
                <a:spcPts val="0"/>
              </a:spcAft>
              <a:buClr>
                <a:srgbClr val="264680"/>
              </a:buClr>
              <a:buSzPts val="2200"/>
              <a:buFont typeface="Calibri"/>
              <a:buChar char="•"/>
            </a:pPr>
            <a:r>
              <a:rPr lang="en-US" sz="2200">
                <a:solidFill>
                  <a:srgbClr val="264680"/>
                </a:solidFill>
                <a:latin typeface="Calibri"/>
                <a:ea typeface="Calibri"/>
                <a:cs typeface="Calibri"/>
                <a:sym typeface="Calibri"/>
              </a:rPr>
              <a:t>Engineering Messages: Who benefits from building a successful lander? Where might they need to think creatively? </a:t>
            </a:r>
            <a:endParaRPr/>
          </a:p>
          <a:p>
            <a:pPr marL="396875" marR="0" lvl="0" indent="-307975" algn="l" rtl="0">
              <a:spcBef>
                <a:spcPts val="0"/>
              </a:spcBef>
              <a:spcAft>
                <a:spcPts val="0"/>
              </a:spcAft>
              <a:buClr>
                <a:schemeClr val="dk1"/>
              </a:buClr>
              <a:buSzPts val="400"/>
              <a:buFont typeface="Times"/>
              <a:buNone/>
            </a:pPr>
            <a:endParaRPr sz="400">
              <a:solidFill>
                <a:srgbClr val="264680"/>
              </a:solidFill>
              <a:latin typeface="Calibri"/>
              <a:ea typeface="Calibri"/>
              <a:cs typeface="Calibri"/>
              <a:sym typeface="Calibri"/>
            </a:endParaRPr>
          </a:p>
          <a:p>
            <a:pPr marL="63500" marR="0" lvl="0" indent="0" algn="l" rtl="0">
              <a:lnSpc>
                <a:spcPct val="120000"/>
              </a:lnSpc>
              <a:spcBef>
                <a:spcPts val="0"/>
              </a:spcBef>
              <a:spcAft>
                <a:spcPts val="0"/>
              </a:spcAft>
              <a:buNone/>
            </a:pPr>
            <a:r>
              <a:rPr lang="en-US" sz="1800" i="1">
                <a:solidFill>
                  <a:srgbClr val="264680"/>
                </a:solidFill>
                <a:latin typeface="Calibri"/>
                <a:ea typeface="Calibri"/>
                <a:cs typeface="Calibri"/>
                <a:sym typeface="Calibri"/>
              </a:rPr>
              <a:t>Example: Tell kids why a space craft that can land gently is important for getting astronauts to and from the moon safely.  </a:t>
            </a:r>
            <a:endParaRPr/>
          </a:p>
          <a:p>
            <a:pPr marL="63500" marR="0" lvl="0" indent="0" algn="l" rtl="0">
              <a:lnSpc>
                <a:spcPct val="120000"/>
              </a:lnSpc>
              <a:spcBef>
                <a:spcPts val="0"/>
              </a:spcBef>
              <a:spcAft>
                <a:spcPts val="0"/>
              </a:spcAft>
              <a:buNone/>
            </a:pPr>
            <a:br>
              <a:rPr lang="en-US" sz="2400">
                <a:solidFill>
                  <a:srgbClr val="264680"/>
                </a:solidFill>
                <a:latin typeface="Calibri"/>
                <a:ea typeface="Calibri"/>
                <a:cs typeface="Calibri"/>
                <a:sym typeface="Calibri"/>
              </a:rPr>
            </a:br>
            <a:endParaRPr sz="2400">
              <a:solidFill>
                <a:srgbClr val="264680"/>
              </a:solidFill>
              <a:latin typeface="Calibri"/>
              <a:ea typeface="Calibri"/>
              <a:cs typeface="Calibri"/>
              <a:sym typeface="Calibri"/>
            </a:endParaRPr>
          </a:p>
        </p:txBody>
      </p:sp>
      <p:sp>
        <p:nvSpPr>
          <p:cNvPr id="117" name="Google Shape;117;p5"/>
          <p:cNvSpPr txBox="1"/>
          <p:nvPr/>
        </p:nvSpPr>
        <p:spPr>
          <a:xfrm>
            <a:off x="3997325" y="623889"/>
            <a:ext cx="4976242"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64680"/>
                </a:solidFill>
                <a:latin typeface="Calibri"/>
                <a:ea typeface="Calibri"/>
                <a:cs typeface="Calibri"/>
                <a:sym typeface="Calibri"/>
              </a:rPr>
              <a:t>Step 1: Identify the Problem </a:t>
            </a:r>
            <a:endParaRPr sz="4400" b="1">
              <a:solidFill>
                <a:srgbClr val="26468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p:nvPr/>
        </p:nvSpPr>
        <p:spPr>
          <a:xfrm>
            <a:off x="4190676" y="436643"/>
            <a:ext cx="4114027"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264680"/>
                </a:solidFill>
                <a:latin typeface="Calibri"/>
                <a:ea typeface="Calibri"/>
                <a:cs typeface="Calibri"/>
                <a:sym typeface="Calibri"/>
              </a:rPr>
              <a:t>Step 2: Learn the Specs</a:t>
            </a:r>
            <a:endParaRPr sz="4400" b="1" dirty="0">
              <a:solidFill>
                <a:srgbClr val="264680"/>
              </a:solidFill>
              <a:latin typeface="Calibri"/>
              <a:ea typeface="Calibri"/>
              <a:cs typeface="Calibri"/>
              <a:sym typeface="Calibri"/>
            </a:endParaRPr>
          </a:p>
        </p:txBody>
      </p:sp>
      <p:sp>
        <p:nvSpPr>
          <p:cNvPr id="124" name="Google Shape;124;p6"/>
          <p:cNvSpPr txBox="1"/>
          <p:nvPr/>
        </p:nvSpPr>
        <p:spPr>
          <a:xfrm>
            <a:off x="4190676" y="1110219"/>
            <a:ext cx="6808304" cy="51398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u="sng" dirty="0">
                <a:solidFill>
                  <a:srgbClr val="264680"/>
                </a:solidFill>
                <a:latin typeface="Calibri"/>
                <a:ea typeface="Calibri"/>
                <a:cs typeface="Calibri"/>
                <a:sym typeface="Calibri"/>
              </a:rPr>
              <a:t>Getting Ready: </a:t>
            </a:r>
            <a:r>
              <a:rPr lang="en-US" sz="2200" i="1" u="sng" dirty="0">
                <a:solidFill>
                  <a:srgbClr val="264680"/>
                </a:solidFill>
                <a:latin typeface="Calibri"/>
                <a:ea typeface="Calibri"/>
                <a:cs typeface="Calibri"/>
                <a:sym typeface="Calibri"/>
              </a:rPr>
              <a:t>BEFORE</a:t>
            </a:r>
            <a:r>
              <a:rPr lang="en-US" sz="2200" u="sng" dirty="0">
                <a:solidFill>
                  <a:srgbClr val="264680"/>
                </a:solidFill>
                <a:latin typeface="Calibri"/>
                <a:ea typeface="Calibri"/>
                <a:cs typeface="Calibri"/>
                <a:sym typeface="Calibri"/>
              </a:rPr>
              <a:t> you meet with students:</a:t>
            </a:r>
            <a:endParaRPr dirty="0"/>
          </a:p>
          <a:p>
            <a:pPr marL="0" marR="0" lvl="0" indent="0" algn="l" rtl="0">
              <a:spcBef>
                <a:spcPts val="0"/>
              </a:spcBef>
              <a:spcAft>
                <a:spcPts val="0"/>
              </a:spcAft>
              <a:buNone/>
            </a:pPr>
            <a:endParaRPr sz="2200" u="sng" dirty="0">
              <a:solidFill>
                <a:srgbClr val="264680"/>
              </a:solidFill>
              <a:latin typeface="Calibri"/>
              <a:ea typeface="Calibri"/>
              <a:cs typeface="Calibri"/>
              <a:sym typeface="Calibri"/>
            </a:endParaRPr>
          </a:p>
          <a:p>
            <a:pPr marL="342900" marR="0" lvl="0" indent="-342900" algn="l" rtl="0">
              <a:spcBef>
                <a:spcPts val="0"/>
              </a:spcBef>
              <a:spcAft>
                <a:spcPts val="0"/>
              </a:spcAft>
              <a:buClr>
                <a:srgbClr val="264680"/>
              </a:buClr>
              <a:buSzPts val="2200"/>
              <a:buFont typeface="Arial"/>
              <a:buChar char="•"/>
            </a:pPr>
            <a:r>
              <a:rPr lang="en-US" sz="2200" dirty="0">
                <a:solidFill>
                  <a:srgbClr val="264680"/>
                </a:solidFill>
                <a:latin typeface="Calibri"/>
                <a:ea typeface="Calibri"/>
                <a:cs typeface="Calibri"/>
                <a:sym typeface="Calibri"/>
              </a:rPr>
              <a:t>Identify and decide if you want to adapt any of the requirements, constraints, and/or materials. </a:t>
            </a:r>
            <a:endParaRPr dirty="0"/>
          </a:p>
          <a:p>
            <a:pPr marL="342900" marR="0" lvl="0" indent="-203200" algn="l" rtl="0">
              <a:spcBef>
                <a:spcPts val="0"/>
              </a:spcBef>
              <a:spcAft>
                <a:spcPts val="0"/>
              </a:spcAft>
              <a:buClr>
                <a:schemeClr val="dk1"/>
              </a:buClr>
              <a:buSzPts val="2200"/>
              <a:buFont typeface="Arial"/>
              <a:buNone/>
            </a:pPr>
            <a:endParaRPr sz="2200" dirty="0">
              <a:solidFill>
                <a:srgbClr val="264680"/>
              </a:solidFill>
              <a:latin typeface="Calibri"/>
              <a:ea typeface="Calibri"/>
              <a:cs typeface="Calibri"/>
              <a:sym typeface="Calibri"/>
            </a:endParaRPr>
          </a:p>
          <a:p>
            <a:pPr marL="342900" marR="0" lvl="0" indent="-342900" algn="l" rtl="0">
              <a:spcBef>
                <a:spcPts val="0"/>
              </a:spcBef>
              <a:spcAft>
                <a:spcPts val="0"/>
              </a:spcAft>
              <a:buClr>
                <a:srgbClr val="264680"/>
              </a:buClr>
              <a:buSzPts val="2200"/>
              <a:buFont typeface="Arial"/>
              <a:buChar char="•"/>
            </a:pPr>
            <a:r>
              <a:rPr lang="en-US" sz="2200" dirty="0">
                <a:solidFill>
                  <a:srgbClr val="264680"/>
                </a:solidFill>
                <a:latin typeface="Calibri"/>
                <a:ea typeface="Calibri"/>
                <a:cs typeface="Calibri"/>
                <a:sym typeface="Calibri"/>
              </a:rPr>
              <a:t>Decide how you’ll test their designs and what makes a successful lander. </a:t>
            </a:r>
            <a:endParaRPr dirty="0"/>
          </a:p>
          <a:p>
            <a:pPr marL="342900" marR="0" lvl="0" indent="-292100" algn="l" rtl="0">
              <a:spcBef>
                <a:spcPts val="0"/>
              </a:spcBef>
              <a:spcAft>
                <a:spcPts val="0"/>
              </a:spcAft>
              <a:buClr>
                <a:schemeClr val="dk1"/>
              </a:buClr>
              <a:buSzPts val="800"/>
              <a:buFont typeface="Arial"/>
              <a:buNone/>
            </a:pPr>
            <a:endParaRPr sz="800" dirty="0">
              <a:solidFill>
                <a:srgbClr val="264680"/>
              </a:solidFill>
              <a:latin typeface="Calibri"/>
              <a:ea typeface="Calibri"/>
              <a:cs typeface="Calibri"/>
              <a:sym typeface="Calibri"/>
            </a:endParaRPr>
          </a:p>
          <a:p>
            <a:pPr marL="342900" marR="0" lvl="0" indent="-292100" algn="l" rtl="0">
              <a:spcBef>
                <a:spcPts val="0"/>
              </a:spcBef>
              <a:spcAft>
                <a:spcPts val="0"/>
              </a:spcAft>
              <a:buClr>
                <a:schemeClr val="dk1"/>
              </a:buClr>
              <a:buSzPts val="800"/>
              <a:buFont typeface="Arial"/>
              <a:buNone/>
            </a:pPr>
            <a:endParaRPr sz="800" dirty="0">
              <a:solidFill>
                <a:srgbClr val="264680"/>
              </a:solidFill>
              <a:latin typeface="Calibri"/>
              <a:ea typeface="Calibri"/>
              <a:cs typeface="Calibri"/>
              <a:sym typeface="Calibri"/>
            </a:endParaRPr>
          </a:p>
          <a:p>
            <a:pPr marL="342900" marR="0" lvl="0" indent="-342900" algn="l" rtl="0">
              <a:spcBef>
                <a:spcPts val="0"/>
              </a:spcBef>
              <a:spcAft>
                <a:spcPts val="0"/>
              </a:spcAft>
              <a:buClr>
                <a:srgbClr val="264680"/>
              </a:buClr>
              <a:buSzPts val="2200"/>
              <a:buFont typeface="Arial"/>
              <a:buChar char="•"/>
            </a:pPr>
            <a:r>
              <a:rPr lang="en-US" sz="2200" dirty="0">
                <a:solidFill>
                  <a:srgbClr val="264680"/>
                </a:solidFill>
                <a:latin typeface="Calibri"/>
                <a:ea typeface="Calibri"/>
                <a:cs typeface="Calibri"/>
                <a:sym typeface="Calibri"/>
              </a:rPr>
              <a:t>How can you ensure that the students understand the challenge? </a:t>
            </a:r>
            <a:endParaRPr dirty="0"/>
          </a:p>
          <a:p>
            <a:pPr marL="344488" marR="0" lvl="1" indent="0" algn="l" rtl="0">
              <a:spcBef>
                <a:spcPts val="0"/>
              </a:spcBef>
              <a:spcAft>
                <a:spcPts val="0"/>
              </a:spcAft>
              <a:buNone/>
            </a:pPr>
            <a:r>
              <a:rPr lang="en-US" sz="1800" b="0" i="1" u="none" strike="noStrike" cap="none" dirty="0">
                <a:solidFill>
                  <a:srgbClr val="264680"/>
                </a:solidFill>
                <a:latin typeface="Calibri"/>
                <a:ea typeface="Calibri"/>
                <a:cs typeface="Calibri"/>
                <a:sym typeface="Calibri"/>
              </a:rPr>
              <a:t>Example: Ask them to describe the challenge in their own words. Provide multiple activity instructions formats (written, video instructions, </a:t>
            </a:r>
            <a:r>
              <a:rPr lang="en-US" sz="1800" b="0" i="1" u="none" strike="noStrike" cap="none" dirty="0" err="1">
                <a:solidFill>
                  <a:srgbClr val="264680"/>
                </a:solidFill>
                <a:latin typeface="Calibri"/>
                <a:ea typeface="Calibri"/>
                <a:cs typeface="Calibri"/>
                <a:sym typeface="Calibri"/>
              </a:rPr>
              <a:t>etc</a:t>
            </a:r>
            <a:r>
              <a:rPr lang="en-US" sz="1800" b="0" i="1" u="none" strike="noStrike" cap="none" dirty="0">
                <a:solidFill>
                  <a:srgbClr val="264680"/>
                </a:solidFill>
                <a:latin typeface="Calibri"/>
                <a:ea typeface="Calibri"/>
                <a:cs typeface="Calibri"/>
                <a:sym typeface="Calibri"/>
              </a:rPr>
              <a:t>)</a:t>
            </a:r>
            <a:endParaRPr dirty="0"/>
          </a:p>
          <a:p>
            <a:pPr marL="344488" marR="0" lvl="1" indent="0" algn="l" rtl="0">
              <a:spcBef>
                <a:spcPts val="0"/>
              </a:spcBef>
              <a:spcAft>
                <a:spcPts val="0"/>
              </a:spcAft>
              <a:buNone/>
            </a:pPr>
            <a:endParaRPr sz="800" b="0" i="1" u="none" strike="noStrike" cap="none" dirty="0">
              <a:solidFill>
                <a:srgbClr val="264680"/>
              </a:solidFill>
              <a:latin typeface="Calibri"/>
              <a:ea typeface="Calibri"/>
              <a:cs typeface="Calibri"/>
              <a:sym typeface="Calibri"/>
            </a:endParaRPr>
          </a:p>
          <a:p>
            <a:pPr marL="344488" marR="0" lvl="1" indent="0" algn="l" rtl="0">
              <a:spcBef>
                <a:spcPts val="0"/>
              </a:spcBef>
              <a:spcAft>
                <a:spcPts val="0"/>
              </a:spcAft>
              <a:buNone/>
            </a:pPr>
            <a:endParaRPr sz="800" b="0" i="1" u="none" strike="noStrike" cap="none" dirty="0">
              <a:solidFill>
                <a:srgbClr val="264680"/>
              </a:solidFill>
              <a:latin typeface="Calibri"/>
              <a:ea typeface="Calibri"/>
              <a:cs typeface="Calibri"/>
              <a:sym typeface="Calibri"/>
            </a:endParaRPr>
          </a:p>
          <a:p>
            <a:pPr marL="342900" marR="0" lvl="0" indent="-342900" algn="l" rtl="0">
              <a:spcBef>
                <a:spcPts val="0"/>
              </a:spcBef>
              <a:spcAft>
                <a:spcPts val="0"/>
              </a:spcAft>
              <a:buClr>
                <a:srgbClr val="264680"/>
              </a:buClr>
              <a:buSzPts val="2200"/>
              <a:buFont typeface="Arial"/>
              <a:buChar char="•"/>
            </a:pPr>
            <a:r>
              <a:rPr lang="en-US" sz="2200" dirty="0">
                <a:solidFill>
                  <a:srgbClr val="264680"/>
                </a:solidFill>
                <a:latin typeface="Calibri"/>
                <a:ea typeface="Calibri"/>
                <a:cs typeface="Calibri"/>
                <a:sym typeface="Calibri"/>
              </a:rPr>
              <a:t>Think about extension ideas for the activity as teams will work through the challenge at different speeds. </a:t>
            </a:r>
            <a:endParaRPr sz="2200" u="sng" dirty="0">
              <a:solidFill>
                <a:srgbClr val="26468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p:nvPr/>
        </p:nvSpPr>
        <p:spPr>
          <a:xfrm>
            <a:off x="4070489" y="1456222"/>
            <a:ext cx="6981252" cy="176048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u="sng">
                <a:solidFill>
                  <a:srgbClr val="264680"/>
                </a:solidFill>
                <a:latin typeface="Calibri"/>
                <a:ea typeface="Calibri"/>
                <a:cs typeface="Calibri"/>
                <a:sym typeface="Calibri"/>
              </a:rPr>
              <a:t>Examples from Touchdown </a:t>
            </a:r>
            <a:endParaRPr/>
          </a:p>
          <a:p>
            <a:pPr marL="0" marR="0" lvl="0" indent="0" algn="l" rtl="0">
              <a:lnSpc>
                <a:spcPct val="120000"/>
              </a:lnSpc>
              <a:spcBef>
                <a:spcPts val="0"/>
              </a:spcBef>
              <a:spcAft>
                <a:spcPts val="0"/>
              </a:spcAft>
              <a:buNone/>
            </a:pPr>
            <a:r>
              <a:rPr lang="en-US" sz="800">
                <a:solidFill>
                  <a:srgbClr val="264680"/>
                </a:solidFill>
                <a:latin typeface="Calibri"/>
                <a:ea typeface="Calibri"/>
                <a:cs typeface="Calibri"/>
                <a:sym typeface="Calibri"/>
              </a:rPr>
              <a:t>  </a:t>
            </a:r>
            <a:endParaRPr/>
          </a:p>
          <a:p>
            <a:pPr marL="396875" marR="0" lvl="0" indent="-307975" algn="l" rtl="0">
              <a:spcBef>
                <a:spcPts val="0"/>
              </a:spcBef>
              <a:spcAft>
                <a:spcPts val="0"/>
              </a:spcAft>
              <a:buClr>
                <a:schemeClr val="dk1"/>
              </a:buClr>
              <a:buSzPts val="400"/>
              <a:buFont typeface="Times"/>
              <a:buNone/>
            </a:pPr>
            <a:endParaRPr sz="400">
              <a:solidFill>
                <a:srgbClr val="264680"/>
              </a:solidFill>
              <a:latin typeface="Calibri"/>
              <a:ea typeface="Calibri"/>
              <a:cs typeface="Calibri"/>
              <a:sym typeface="Calibri"/>
            </a:endParaRPr>
          </a:p>
          <a:p>
            <a:pPr marL="342900" marR="0" lvl="0" indent="-292100" algn="l" rtl="0">
              <a:spcBef>
                <a:spcPts val="0"/>
              </a:spcBef>
              <a:spcAft>
                <a:spcPts val="0"/>
              </a:spcAft>
              <a:buClr>
                <a:schemeClr val="dk1"/>
              </a:buClr>
              <a:buSzPts val="800"/>
              <a:buFont typeface="Arial"/>
              <a:buNone/>
            </a:pPr>
            <a:endParaRPr sz="800">
              <a:solidFill>
                <a:srgbClr val="264680"/>
              </a:solidFill>
              <a:latin typeface="Calibri"/>
              <a:ea typeface="Calibri"/>
              <a:cs typeface="Calibri"/>
              <a:sym typeface="Calibri"/>
            </a:endParaRPr>
          </a:p>
          <a:p>
            <a:pPr marL="342900" marR="0" lvl="0" indent="-342900" algn="l" rtl="0">
              <a:spcBef>
                <a:spcPts val="0"/>
              </a:spcBef>
              <a:spcAft>
                <a:spcPts val="0"/>
              </a:spcAft>
              <a:buClr>
                <a:srgbClr val="264680"/>
              </a:buClr>
              <a:buSzPts val="2200"/>
              <a:buFont typeface="Arial"/>
              <a:buChar char="•"/>
            </a:pPr>
            <a:r>
              <a:rPr lang="en-US" sz="2200">
                <a:solidFill>
                  <a:srgbClr val="264680"/>
                </a:solidFill>
                <a:latin typeface="Calibri"/>
                <a:ea typeface="Calibri"/>
                <a:cs typeface="Calibri"/>
                <a:sym typeface="Calibri"/>
              </a:rPr>
              <a:t>Introduce the available materials and the testing criteria.</a:t>
            </a:r>
            <a:endParaRPr/>
          </a:p>
          <a:p>
            <a:pPr marL="341313" marR="0" lvl="0" indent="0" algn="l" rtl="0">
              <a:spcBef>
                <a:spcPts val="0"/>
              </a:spcBef>
              <a:spcAft>
                <a:spcPts val="0"/>
              </a:spcAft>
              <a:buNone/>
            </a:pPr>
            <a:r>
              <a:rPr lang="en-US" sz="1800" i="1">
                <a:solidFill>
                  <a:srgbClr val="264680"/>
                </a:solidFill>
                <a:latin typeface="Calibri"/>
                <a:ea typeface="Calibri"/>
                <a:cs typeface="Calibri"/>
                <a:sym typeface="Calibri"/>
              </a:rPr>
              <a:t>Example: When testing landers will be dropped 1 foot from the surface. </a:t>
            </a:r>
            <a:endParaRPr sz="2400">
              <a:solidFill>
                <a:srgbClr val="264680"/>
              </a:solidFill>
              <a:latin typeface="Calibri"/>
              <a:ea typeface="Calibri"/>
              <a:cs typeface="Calibri"/>
              <a:sym typeface="Calibri"/>
            </a:endParaRPr>
          </a:p>
        </p:txBody>
      </p:sp>
      <p:sp>
        <p:nvSpPr>
          <p:cNvPr id="131" name="Google Shape;131;p7"/>
          <p:cNvSpPr txBox="1"/>
          <p:nvPr/>
        </p:nvSpPr>
        <p:spPr>
          <a:xfrm>
            <a:off x="3969661" y="653028"/>
            <a:ext cx="4114027"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64680"/>
                </a:solidFill>
                <a:latin typeface="Calibri"/>
                <a:ea typeface="Calibri"/>
                <a:cs typeface="Calibri"/>
                <a:sym typeface="Calibri"/>
              </a:rPr>
              <a:t>Step 2: Learn the Specs</a:t>
            </a:r>
            <a:endParaRPr sz="4400" b="1">
              <a:solidFill>
                <a:srgbClr val="264680"/>
              </a:solidFill>
              <a:latin typeface="Calibri"/>
              <a:ea typeface="Calibri"/>
              <a:cs typeface="Calibri"/>
              <a:sym typeface="Calibri"/>
            </a:endParaRPr>
          </a:p>
        </p:txBody>
      </p:sp>
      <p:pic>
        <p:nvPicPr>
          <p:cNvPr id="132" name="Google Shape;132;p7"/>
          <p:cNvPicPr preferRelativeResize="0"/>
          <p:nvPr/>
        </p:nvPicPr>
        <p:blipFill rotWithShape="1">
          <a:blip r:embed="rId3">
            <a:alphaModFix/>
          </a:blip>
          <a:srcRect/>
          <a:stretch/>
        </p:blipFill>
        <p:spPr>
          <a:xfrm>
            <a:off x="9007424" y="3429000"/>
            <a:ext cx="2779013" cy="1892227"/>
          </a:xfrm>
          <a:prstGeom prst="rect">
            <a:avLst/>
          </a:prstGeom>
          <a:noFill/>
          <a:ln>
            <a:noFill/>
          </a:ln>
        </p:spPr>
      </p:pic>
      <p:sp>
        <p:nvSpPr>
          <p:cNvPr id="133" name="Google Shape;133;p7"/>
          <p:cNvSpPr txBox="1"/>
          <p:nvPr/>
        </p:nvSpPr>
        <p:spPr>
          <a:xfrm>
            <a:off x="4024440" y="3347106"/>
            <a:ext cx="4639336" cy="317009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264680"/>
              </a:buClr>
              <a:buSzPts val="2200"/>
              <a:buFont typeface="Arial"/>
              <a:buChar char="•"/>
            </a:pPr>
            <a:r>
              <a:rPr lang="en-US" sz="2200">
                <a:solidFill>
                  <a:srgbClr val="264680"/>
                </a:solidFill>
                <a:latin typeface="Calibri"/>
                <a:ea typeface="Calibri"/>
                <a:cs typeface="Calibri"/>
                <a:sym typeface="Calibri"/>
              </a:rPr>
              <a:t>Ask the students to think about how the materials can be used to solve the problem of absorbing the impact and keep the lander from tipping over. </a:t>
            </a:r>
            <a:endParaRPr/>
          </a:p>
          <a:p>
            <a:pPr marL="341313" marR="0" lvl="0" indent="0" algn="l" rtl="0">
              <a:spcBef>
                <a:spcPts val="0"/>
              </a:spcBef>
              <a:spcAft>
                <a:spcPts val="0"/>
              </a:spcAft>
              <a:buNone/>
            </a:pPr>
            <a:r>
              <a:rPr lang="en-US" sz="1800" i="1">
                <a:solidFill>
                  <a:srgbClr val="264680"/>
                </a:solidFill>
                <a:latin typeface="Calibri"/>
                <a:ea typeface="Calibri"/>
                <a:cs typeface="Calibri"/>
                <a:sym typeface="Calibri"/>
              </a:rPr>
              <a:t>Example: How do springs absorb energy? Do they have any materials they can use to make a spring? How might an index card help?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p:nvPr/>
        </p:nvSpPr>
        <p:spPr>
          <a:xfrm>
            <a:off x="4092673" y="683491"/>
            <a:ext cx="3360215"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64680"/>
                </a:solidFill>
                <a:latin typeface="Calibri"/>
                <a:ea typeface="Calibri"/>
                <a:cs typeface="Calibri"/>
                <a:sym typeface="Calibri"/>
              </a:rPr>
              <a:t>Step 3: Brainstorm </a:t>
            </a:r>
            <a:endParaRPr sz="4400" b="1">
              <a:solidFill>
                <a:srgbClr val="264680"/>
              </a:solidFill>
              <a:latin typeface="Calibri"/>
              <a:ea typeface="Calibri"/>
              <a:cs typeface="Calibri"/>
              <a:sym typeface="Calibri"/>
            </a:endParaRPr>
          </a:p>
        </p:txBody>
      </p:sp>
      <p:sp>
        <p:nvSpPr>
          <p:cNvPr id="140" name="Google Shape;140;p8"/>
          <p:cNvSpPr/>
          <p:nvPr/>
        </p:nvSpPr>
        <p:spPr>
          <a:xfrm>
            <a:off x="4045360" y="1612194"/>
            <a:ext cx="7490691" cy="3534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a:solidFill>
                  <a:srgbClr val="264680"/>
                </a:solidFill>
                <a:latin typeface="Calibri"/>
                <a:ea typeface="Calibri"/>
                <a:cs typeface="Calibri"/>
                <a:sym typeface="Calibri"/>
              </a:rPr>
              <a:t>Getting Ready: </a:t>
            </a:r>
            <a:r>
              <a:rPr lang="en-US" sz="2400" i="1" u="sng">
                <a:solidFill>
                  <a:srgbClr val="264680"/>
                </a:solidFill>
                <a:latin typeface="Calibri"/>
                <a:ea typeface="Calibri"/>
                <a:cs typeface="Calibri"/>
                <a:sym typeface="Calibri"/>
              </a:rPr>
              <a:t>BEFORE</a:t>
            </a:r>
            <a:r>
              <a:rPr lang="en-US" sz="2400" u="sng">
                <a:solidFill>
                  <a:srgbClr val="264680"/>
                </a:solidFill>
                <a:latin typeface="Calibri"/>
                <a:ea typeface="Calibri"/>
                <a:cs typeface="Calibri"/>
                <a:sym typeface="Calibri"/>
              </a:rPr>
              <a:t> you meet with students:</a:t>
            </a:r>
            <a:endParaRPr/>
          </a:p>
          <a:p>
            <a:pPr marL="0" marR="0" lvl="0" indent="0" algn="l" rtl="0">
              <a:lnSpc>
                <a:spcPct val="120000"/>
              </a:lnSpc>
              <a:spcBef>
                <a:spcPts val="0"/>
              </a:spcBef>
              <a:spcAft>
                <a:spcPts val="0"/>
              </a:spcAft>
              <a:buNone/>
            </a:pPr>
            <a:endParaRPr sz="800" u="sng">
              <a:solidFill>
                <a:srgbClr val="264680"/>
              </a:solidFill>
              <a:latin typeface="Calibri"/>
              <a:ea typeface="Calibri"/>
              <a:cs typeface="Calibri"/>
              <a:sym typeface="Calibri"/>
            </a:endParaRPr>
          </a:p>
          <a:p>
            <a:pPr marL="457200" marR="0" lvl="0" indent="-457200" algn="l" rtl="0">
              <a:lnSpc>
                <a:spcPct val="120000"/>
              </a:lnSpc>
              <a:spcBef>
                <a:spcPts val="0"/>
              </a:spcBef>
              <a:spcAft>
                <a:spcPts val="0"/>
              </a:spcAft>
              <a:buClr>
                <a:srgbClr val="264680"/>
              </a:buClr>
              <a:buSzPts val="2400"/>
              <a:buFont typeface="Arial"/>
              <a:buChar char="•"/>
            </a:pPr>
            <a:r>
              <a:rPr lang="en-US" sz="2400">
                <a:solidFill>
                  <a:srgbClr val="264680"/>
                </a:solidFill>
                <a:latin typeface="Calibri"/>
                <a:ea typeface="Calibri"/>
                <a:cs typeface="Calibri"/>
                <a:sym typeface="Calibri"/>
              </a:rPr>
              <a:t>Lots of kids </a:t>
            </a:r>
            <a:r>
              <a:rPr lang="en-US" sz="2400" i="1">
                <a:solidFill>
                  <a:srgbClr val="264680"/>
                </a:solidFill>
                <a:latin typeface="Calibri"/>
                <a:ea typeface="Calibri"/>
                <a:cs typeface="Calibri"/>
                <a:sym typeface="Calibri"/>
              </a:rPr>
              <a:t>(and adults) </a:t>
            </a:r>
            <a:r>
              <a:rPr lang="en-US" sz="2400">
                <a:solidFill>
                  <a:srgbClr val="264680"/>
                </a:solidFill>
                <a:latin typeface="Calibri"/>
                <a:ea typeface="Calibri"/>
                <a:cs typeface="Calibri"/>
                <a:sym typeface="Calibri"/>
              </a:rPr>
              <a:t>like to skip this stage. Think about how can you encourage a high-energy, free-flow of ideas?</a:t>
            </a:r>
            <a:endParaRPr/>
          </a:p>
          <a:p>
            <a:pPr marL="457200" marR="0" lvl="0" indent="-406400" algn="l" rtl="0">
              <a:lnSpc>
                <a:spcPct val="120000"/>
              </a:lnSpc>
              <a:spcBef>
                <a:spcPts val="0"/>
              </a:spcBef>
              <a:spcAft>
                <a:spcPts val="0"/>
              </a:spcAft>
              <a:buClr>
                <a:schemeClr val="dk1"/>
              </a:buClr>
              <a:buSzPts val="800"/>
              <a:buFont typeface="Arial"/>
              <a:buNone/>
            </a:pPr>
            <a:endParaRPr sz="800">
              <a:solidFill>
                <a:srgbClr val="264680"/>
              </a:solidFill>
              <a:latin typeface="Calibri"/>
              <a:ea typeface="Calibri"/>
              <a:cs typeface="Calibri"/>
              <a:sym typeface="Calibri"/>
            </a:endParaRPr>
          </a:p>
          <a:p>
            <a:pPr marL="457200" marR="0" lvl="0" indent="-457200" algn="l" rtl="0">
              <a:lnSpc>
                <a:spcPct val="120000"/>
              </a:lnSpc>
              <a:spcBef>
                <a:spcPts val="0"/>
              </a:spcBef>
              <a:spcAft>
                <a:spcPts val="0"/>
              </a:spcAft>
              <a:buClr>
                <a:srgbClr val="264680"/>
              </a:buClr>
              <a:buSzPts val="2400"/>
              <a:buFont typeface="Arial"/>
              <a:buChar char="•"/>
            </a:pPr>
            <a:r>
              <a:rPr lang="en-US" sz="2400">
                <a:solidFill>
                  <a:srgbClr val="264680"/>
                </a:solidFill>
                <a:latin typeface="Calibri"/>
                <a:ea typeface="Calibri"/>
                <a:cs typeface="Calibri"/>
                <a:sym typeface="Calibri"/>
              </a:rPr>
              <a:t>What strategies can you try if kids argue or criticize each other?</a:t>
            </a:r>
            <a:endParaRPr/>
          </a:p>
          <a:p>
            <a:pPr marL="457200" marR="0" lvl="0" indent="-406400" algn="l" rtl="0">
              <a:lnSpc>
                <a:spcPct val="120000"/>
              </a:lnSpc>
              <a:spcBef>
                <a:spcPts val="0"/>
              </a:spcBef>
              <a:spcAft>
                <a:spcPts val="0"/>
              </a:spcAft>
              <a:buClr>
                <a:schemeClr val="dk1"/>
              </a:buClr>
              <a:buSzPts val="800"/>
              <a:buFont typeface="Arial"/>
              <a:buNone/>
            </a:pPr>
            <a:endParaRPr sz="800">
              <a:solidFill>
                <a:srgbClr val="264680"/>
              </a:solidFill>
              <a:latin typeface="Calibri"/>
              <a:ea typeface="Calibri"/>
              <a:cs typeface="Calibri"/>
              <a:sym typeface="Calibri"/>
            </a:endParaRPr>
          </a:p>
          <a:p>
            <a:pPr marL="457200" marR="0" lvl="0" indent="-457200" algn="l" rtl="0">
              <a:lnSpc>
                <a:spcPct val="120000"/>
              </a:lnSpc>
              <a:spcBef>
                <a:spcPts val="0"/>
              </a:spcBef>
              <a:spcAft>
                <a:spcPts val="0"/>
              </a:spcAft>
              <a:buClr>
                <a:srgbClr val="264680"/>
              </a:buClr>
              <a:buSzPts val="2400"/>
              <a:buFont typeface="Arial"/>
              <a:buChar char="•"/>
            </a:pPr>
            <a:r>
              <a:rPr lang="en-US" sz="2400">
                <a:solidFill>
                  <a:srgbClr val="264680"/>
                </a:solidFill>
                <a:latin typeface="Calibri"/>
                <a:ea typeface="Calibri"/>
                <a:cs typeface="Calibri"/>
                <a:sym typeface="Calibri"/>
              </a:rPr>
              <a:t>How can you get everyone to participate?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p:nvPr/>
        </p:nvSpPr>
        <p:spPr>
          <a:xfrm>
            <a:off x="4180345" y="757369"/>
            <a:ext cx="3808254"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64680"/>
                </a:solidFill>
                <a:latin typeface="Calibri"/>
                <a:ea typeface="Calibri"/>
                <a:cs typeface="Calibri"/>
                <a:sym typeface="Calibri"/>
              </a:rPr>
              <a:t>Step 3: BRAINSTORM</a:t>
            </a:r>
            <a:endParaRPr sz="4400" b="1">
              <a:solidFill>
                <a:srgbClr val="264680"/>
              </a:solidFill>
              <a:latin typeface="Calibri"/>
              <a:ea typeface="Calibri"/>
              <a:cs typeface="Calibri"/>
              <a:sym typeface="Calibri"/>
            </a:endParaRPr>
          </a:p>
        </p:txBody>
      </p:sp>
      <p:sp>
        <p:nvSpPr>
          <p:cNvPr id="147" name="Google Shape;147;p9"/>
          <p:cNvSpPr/>
          <p:nvPr/>
        </p:nvSpPr>
        <p:spPr>
          <a:xfrm>
            <a:off x="4180345" y="1459033"/>
            <a:ext cx="6994702" cy="472129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u="sng" dirty="0">
                <a:solidFill>
                  <a:srgbClr val="264680"/>
                </a:solidFill>
                <a:latin typeface="Calibri"/>
                <a:ea typeface="Calibri"/>
                <a:cs typeface="Calibri"/>
                <a:sym typeface="Calibri"/>
              </a:rPr>
              <a:t>Examples from Touchdown </a:t>
            </a:r>
            <a:endParaRPr dirty="0"/>
          </a:p>
          <a:p>
            <a:pPr marL="0" marR="0" lvl="0" indent="0" algn="l" rtl="0">
              <a:spcBef>
                <a:spcPts val="0"/>
              </a:spcBef>
              <a:spcAft>
                <a:spcPts val="0"/>
              </a:spcAft>
              <a:buNone/>
            </a:pPr>
            <a:endParaRPr sz="2400" dirty="0">
              <a:solidFill>
                <a:srgbClr val="264680"/>
              </a:solidFill>
              <a:latin typeface="Calibri"/>
              <a:ea typeface="Calibri"/>
              <a:cs typeface="Calibri"/>
              <a:sym typeface="Calibri"/>
            </a:endParaRPr>
          </a:p>
          <a:p>
            <a:pPr marL="457200" marR="0" lvl="0" indent="-457200" algn="l" rtl="0">
              <a:spcBef>
                <a:spcPts val="0"/>
              </a:spcBef>
              <a:spcAft>
                <a:spcPts val="0"/>
              </a:spcAft>
              <a:buClr>
                <a:srgbClr val="264680"/>
              </a:buClr>
              <a:buSzPts val="2400"/>
              <a:buFont typeface="Arial"/>
              <a:buChar char="•"/>
            </a:pPr>
            <a:r>
              <a:rPr lang="en-US" sz="2400" dirty="0">
                <a:solidFill>
                  <a:srgbClr val="264680"/>
                </a:solidFill>
                <a:latin typeface="Calibri"/>
                <a:ea typeface="Calibri"/>
                <a:cs typeface="Calibri"/>
                <a:sym typeface="Calibri"/>
              </a:rPr>
              <a:t>Ask what are some different ways to design the lander.</a:t>
            </a:r>
            <a:endParaRPr dirty="0"/>
          </a:p>
          <a:p>
            <a:pPr marL="457200" marR="0" lvl="0" indent="-457200" algn="l" rtl="0">
              <a:spcBef>
                <a:spcPts val="0"/>
              </a:spcBef>
              <a:spcAft>
                <a:spcPts val="0"/>
              </a:spcAft>
              <a:buClr>
                <a:srgbClr val="264680"/>
              </a:buClr>
              <a:buSzPts val="800"/>
              <a:buFont typeface="Arial"/>
              <a:buChar char="•"/>
            </a:pPr>
            <a:r>
              <a:rPr lang="en-US" sz="800" dirty="0">
                <a:solidFill>
                  <a:srgbClr val="264680"/>
                </a:solidFill>
                <a:latin typeface="Calibri"/>
                <a:ea typeface="Calibri"/>
                <a:cs typeface="Calibri"/>
                <a:sym typeface="Calibri"/>
              </a:rPr>
              <a:t> </a:t>
            </a:r>
            <a:endParaRPr dirty="0"/>
          </a:p>
          <a:p>
            <a:pPr marL="457200" marR="0" lvl="0" indent="-457200" algn="l" rtl="0">
              <a:spcBef>
                <a:spcPts val="0"/>
              </a:spcBef>
              <a:spcAft>
                <a:spcPts val="0"/>
              </a:spcAft>
              <a:buClr>
                <a:srgbClr val="264680"/>
              </a:buClr>
              <a:buSzPts val="2400"/>
              <a:buFont typeface="Arial"/>
              <a:buChar char="•"/>
            </a:pPr>
            <a:r>
              <a:rPr lang="en-US" sz="2400" dirty="0">
                <a:solidFill>
                  <a:srgbClr val="264680"/>
                </a:solidFill>
                <a:latin typeface="Calibri"/>
                <a:ea typeface="Calibri"/>
                <a:cs typeface="Calibri"/>
                <a:sym typeface="Calibri"/>
              </a:rPr>
              <a:t>Encourage them to write down all ideas, no matter how wild. The more ideas, the better.</a:t>
            </a:r>
            <a:endParaRPr dirty="0"/>
          </a:p>
          <a:p>
            <a:pPr marL="457200" marR="0" lvl="0" indent="-304800" algn="l" rtl="0">
              <a:spcBef>
                <a:spcPts val="0"/>
              </a:spcBef>
              <a:spcAft>
                <a:spcPts val="0"/>
              </a:spcAft>
              <a:buClr>
                <a:schemeClr val="dk1"/>
              </a:buClr>
              <a:buSzPts val="2400"/>
              <a:buFont typeface="Arial"/>
              <a:buNone/>
            </a:pPr>
            <a:endParaRPr sz="2400" dirty="0">
              <a:solidFill>
                <a:srgbClr val="264680"/>
              </a:solidFill>
              <a:latin typeface="Calibri"/>
              <a:ea typeface="Calibri"/>
              <a:cs typeface="Calibri"/>
              <a:sym typeface="Calibri"/>
            </a:endParaRPr>
          </a:p>
          <a:p>
            <a:pPr marL="457200" marR="0" lvl="0" indent="-457200" algn="l" rtl="0">
              <a:spcBef>
                <a:spcPts val="0"/>
              </a:spcBef>
              <a:spcAft>
                <a:spcPts val="0"/>
              </a:spcAft>
              <a:buClr>
                <a:srgbClr val="264680"/>
              </a:buClr>
              <a:buSzPts val="2400"/>
              <a:buFont typeface="Arial"/>
              <a:buChar char="•"/>
            </a:pPr>
            <a:r>
              <a:rPr lang="en-US" sz="2400" dirty="0">
                <a:solidFill>
                  <a:srgbClr val="264680"/>
                </a:solidFill>
                <a:latin typeface="Calibri"/>
                <a:ea typeface="Calibri"/>
                <a:cs typeface="Calibri"/>
                <a:sym typeface="Calibri"/>
              </a:rPr>
              <a:t>Be creative and spontaneous. There are no wrong answers and lots of possible solutions</a:t>
            </a:r>
            <a:endParaRPr dirty="0"/>
          </a:p>
          <a:p>
            <a:pPr marL="457200" marR="0" lvl="0" indent="-304800" algn="l" rtl="0">
              <a:spcBef>
                <a:spcPts val="0"/>
              </a:spcBef>
              <a:spcAft>
                <a:spcPts val="0"/>
              </a:spcAft>
              <a:buClr>
                <a:schemeClr val="dk1"/>
              </a:buClr>
              <a:buSzPts val="2400"/>
              <a:buFont typeface="Arial"/>
              <a:buNone/>
            </a:pPr>
            <a:endParaRPr sz="2400" dirty="0">
              <a:solidFill>
                <a:srgbClr val="264680"/>
              </a:solidFill>
              <a:latin typeface="Calibri"/>
              <a:ea typeface="Calibri"/>
              <a:cs typeface="Calibri"/>
              <a:sym typeface="Calibri"/>
            </a:endParaRPr>
          </a:p>
          <a:p>
            <a:pPr marL="457200" marR="0" lvl="0" indent="-457200" algn="l" rtl="0">
              <a:spcBef>
                <a:spcPts val="0"/>
              </a:spcBef>
              <a:spcAft>
                <a:spcPts val="0"/>
              </a:spcAft>
              <a:buClr>
                <a:srgbClr val="264680"/>
              </a:buClr>
              <a:buSzPts val="2400"/>
              <a:buFont typeface="Arial"/>
              <a:buChar char="•"/>
            </a:pPr>
            <a:r>
              <a:rPr lang="en-US" sz="2400" dirty="0">
                <a:solidFill>
                  <a:srgbClr val="264680"/>
                </a:solidFill>
                <a:latin typeface="Calibri"/>
                <a:ea typeface="Calibri"/>
                <a:cs typeface="Calibri"/>
                <a:sym typeface="Calibri"/>
              </a:rPr>
              <a:t>Work as a team and respect every idea. Criticism is not allowed. Everyone should participate.</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1401</Words>
  <Application>Microsoft Office PowerPoint</Application>
  <PresentationFormat>Widescreen</PresentationFormat>
  <Paragraphs>199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Times</vt:lpstr>
      <vt:lpstr>Courier New</vt:lpstr>
      <vt:lpstr>Gill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Liezl Schewe</dc:creator>
  <cp:lastModifiedBy>Thea Sahr</cp:lastModifiedBy>
  <cp:revision>1</cp:revision>
  <dcterms:created xsi:type="dcterms:W3CDTF">2015-09-22T16:52:22Z</dcterms:created>
  <dcterms:modified xsi:type="dcterms:W3CDTF">2021-10-06T13:44:08Z</dcterms:modified>
</cp:coreProperties>
</file>